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58" r:id="rId3"/>
    <p:sldId id="270" r:id="rId4"/>
    <p:sldId id="259" r:id="rId5"/>
    <p:sldId id="257" r:id="rId6"/>
    <p:sldId id="260" r:id="rId7"/>
    <p:sldId id="262" r:id="rId8"/>
    <p:sldId id="261" r:id="rId9"/>
    <p:sldId id="273" r:id="rId10"/>
    <p:sldId id="264" r:id="rId11"/>
    <p:sldId id="297" r:id="rId12"/>
    <p:sldId id="296" r:id="rId13"/>
    <p:sldId id="298" r:id="rId14"/>
    <p:sldId id="265" r:id="rId15"/>
    <p:sldId id="268" r:id="rId16"/>
    <p:sldId id="271" r:id="rId17"/>
  </p:sldIdLst>
  <p:sldSz cx="9144000" cy="5143500" type="screen16x9"/>
  <p:notesSz cx="6858000" cy="9144000"/>
  <p:embeddedFontLst>
    <p:embeddedFont>
      <p:font typeface="Cabin" pitchFamily="2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arcellus" panose="020E0602050203020307" pitchFamily="34" charset="0"/>
      <p:regular r:id="rId27"/>
    </p:embeddedFont>
    <p:embeddedFont>
      <p:font typeface="Montserrat" panose="02000000000000000000" pitchFamily="2" charset="0"/>
      <p:regular r:id="rId28"/>
      <p:bold r:id="rId29"/>
      <p:italic r:id="rId30"/>
      <p:boldItalic r:id="rId31"/>
    </p:embeddedFont>
    <p:embeddedFont>
      <p:font typeface="Poppins" panose="020B0502040504020204" pitchFamily="34" charset="0"/>
      <p:regular r:id="rId32"/>
      <p:bold r:id="rId33"/>
      <p:italic r:id="rId34"/>
      <p:boldItalic r:id="rId35"/>
    </p:embeddedFont>
    <p:embeddedFont>
      <p:font typeface="Poppins Black" panose="020B0502040504020204" pitchFamily="34" charset="0"/>
      <p:bold r:id="rId36"/>
      <p:boldItalic r:id="rId37"/>
    </p:embeddedFont>
    <p:embeddedFont>
      <p:font typeface="Raleway" panose="02000000000000000000" pitchFamily="2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Syne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A1A"/>
    <a:srgbClr val="F2CB05"/>
    <a:srgbClr val="598C26"/>
    <a:srgbClr val="00984F"/>
    <a:srgbClr val="3B5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445115-6C72-4E78-9815-56292A0A1A8C}">
  <a:tblStyle styleId="{42445115-6C72-4E78-9815-56292A0A1A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115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26" Type="http://schemas.openxmlformats.org/officeDocument/2006/relationships/font" Target="fonts/font8.fntdata" /><Relationship Id="rId39" Type="http://schemas.openxmlformats.org/officeDocument/2006/relationships/font" Target="fonts/font21.fntdata" /><Relationship Id="rId3" Type="http://schemas.openxmlformats.org/officeDocument/2006/relationships/slide" Target="slides/slide2.xml" /><Relationship Id="rId21" Type="http://schemas.openxmlformats.org/officeDocument/2006/relationships/font" Target="fonts/font3.fntdata" /><Relationship Id="rId34" Type="http://schemas.openxmlformats.org/officeDocument/2006/relationships/font" Target="fonts/font16.fntdata" /><Relationship Id="rId42" Type="http://schemas.openxmlformats.org/officeDocument/2006/relationships/font" Target="fonts/font24.fntdata" /><Relationship Id="rId47" Type="http://schemas.openxmlformats.org/officeDocument/2006/relationships/font" Target="fonts/font29.fntdata" /><Relationship Id="rId50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7.fntdata" /><Relationship Id="rId33" Type="http://schemas.openxmlformats.org/officeDocument/2006/relationships/font" Target="fonts/font15.fntdata" /><Relationship Id="rId38" Type="http://schemas.openxmlformats.org/officeDocument/2006/relationships/font" Target="fonts/font20.fntdata" /><Relationship Id="rId46" Type="http://schemas.openxmlformats.org/officeDocument/2006/relationships/font" Target="fonts/font28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2.fntdata" /><Relationship Id="rId29" Type="http://schemas.openxmlformats.org/officeDocument/2006/relationships/font" Target="fonts/font11.fntdata" /><Relationship Id="rId41" Type="http://schemas.openxmlformats.org/officeDocument/2006/relationships/font" Target="fonts/font23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6.fntdata" /><Relationship Id="rId32" Type="http://schemas.openxmlformats.org/officeDocument/2006/relationships/font" Target="fonts/font14.fntdata" /><Relationship Id="rId37" Type="http://schemas.openxmlformats.org/officeDocument/2006/relationships/font" Target="fonts/font19.fntdata" /><Relationship Id="rId40" Type="http://schemas.openxmlformats.org/officeDocument/2006/relationships/font" Target="fonts/font22.fntdata" /><Relationship Id="rId45" Type="http://schemas.openxmlformats.org/officeDocument/2006/relationships/font" Target="fonts/font27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5.fntdata" /><Relationship Id="rId28" Type="http://schemas.openxmlformats.org/officeDocument/2006/relationships/font" Target="fonts/font10.fntdata" /><Relationship Id="rId36" Type="http://schemas.openxmlformats.org/officeDocument/2006/relationships/font" Target="fonts/font18.fntdata" /><Relationship Id="rId49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font" Target="fonts/font1.fntdata" /><Relationship Id="rId31" Type="http://schemas.openxmlformats.org/officeDocument/2006/relationships/font" Target="fonts/font13.fntdata" /><Relationship Id="rId44" Type="http://schemas.openxmlformats.org/officeDocument/2006/relationships/font" Target="fonts/font26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4.fntdata" /><Relationship Id="rId27" Type="http://schemas.openxmlformats.org/officeDocument/2006/relationships/font" Target="fonts/font9.fntdata" /><Relationship Id="rId30" Type="http://schemas.openxmlformats.org/officeDocument/2006/relationships/font" Target="fonts/font12.fntdata" /><Relationship Id="rId35" Type="http://schemas.openxmlformats.org/officeDocument/2006/relationships/font" Target="fonts/font17.fntdata" /><Relationship Id="rId43" Type="http://schemas.openxmlformats.org/officeDocument/2006/relationships/font" Target="fonts/font25.fntdata" /><Relationship Id="rId48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4c7c422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24c7c422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51778242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51778242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51778242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51778242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8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51778242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51778242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984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d41a10c44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d41a10c44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339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51778242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251778242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251778242e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251778242e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251778242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251778242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3766e2bf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3766e2bf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251778242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251778242e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ce4aee534_1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ce4aee534_1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51778242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51778242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51778242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51778242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51778242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51778242e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51778242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51778242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51778242e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51778242e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268850" y="3991425"/>
            <a:ext cx="4159200" cy="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268850" y="1866775"/>
            <a:ext cx="4273200" cy="18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 idx="2" hasCustomPrompt="1"/>
          </p:nvPr>
        </p:nvSpPr>
        <p:spPr>
          <a:xfrm>
            <a:off x="4292850" y="12200"/>
            <a:ext cx="1408800" cy="60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7000"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3" hasCustomPrompt="1"/>
          </p:nvPr>
        </p:nvSpPr>
        <p:spPr>
          <a:xfrm>
            <a:off x="4292850" y="615055"/>
            <a:ext cx="1408800" cy="60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7000"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subTitle" idx="1"/>
          </p:nvPr>
        </p:nvSpPr>
        <p:spPr>
          <a:xfrm>
            <a:off x="1750225" y="2101035"/>
            <a:ext cx="2458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2"/>
          </p:nvPr>
        </p:nvSpPr>
        <p:spPr>
          <a:xfrm>
            <a:off x="1750225" y="3584562"/>
            <a:ext cx="2458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3"/>
          </p:nvPr>
        </p:nvSpPr>
        <p:spPr>
          <a:xfrm>
            <a:off x="5886075" y="2101035"/>
            <a:ext cx="2458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886075" y="3584562"/>
            <a:ext cx="2458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5"/>
          </p:nvPr>
        </p:nvSpPr>
        <p:spPr>
          <a:xfrm>
            <a:off x="1750237" y="2661961"/>
            <a:ext cx="24585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>
            <a:off x="715975" y="2279400"/>
            <a:ext cx="776400" cy="738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6" hasCustomPrompt="1"/>
          </p:nvPr>
        </p:nvSpPr>
        <p:spPr>
          <a:xfrm>
            <a:off x="715975" y="3695200"/>
            <a:ext cx="776400" cy="738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7" hasCustomPrompt="1"/>
          </p:nvPr>
        </p:nvSpPr>
        <p:spPr>
          <a:xfrm>
            <a:off x="4805600" y="2279500"/>
            <a:ext cx="776400" cy="738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8" hasCustomPrompt="1"/>
          </p:nvPr>
        </p:nvSpPr>
        <p:spPr>
          <a:xfrm>
            <a:off x="4805600" y="3695200"/>
            <a:ext cx="776400" cy="738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9"/>
          </p:nvPr>
        </p:nvSpPr>
        <p:spPr>
          <a:xfrm>
            <a:off x="1750237" y="4145477"/>
            <a:ext cx="24585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3"/>
          </p:nvPr>
        </p:nvSpPr>
        <p:spPr>
          <a:xfrm>
            <a:off x="5886087" y="2661961"/>
            <a:ext cx="24585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4"/>
          </p:nvPr>
        </p:nvSpPr>
        <p:spPr>
          <a:xfrm>
            <a:off x="5886087" y="4145477"/>
            <a:ext cx="24585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15"/>
          </p:nvPr>
        </p:nvSpPr>
        <p:spPr>
          <a:xfrm>
            <a:off x="713250" y="536725"/>
            <a:ext cx="3065400" cy="131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713284" y="3552400"/>
            <a:ext cx="1882800" cy="8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2"/>
          </p:nvPr>
        </p:nvSpPr>
        <p:spPr>
          <a:xfrm>
            <a:off x="3301350" y="3552400"/>
            <a:ext cx="1882800" cy="8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3"/>
          </p:nvPr>
        </p:nvSpPr>
        <p:spPr>
          <a:xfrm>
            <a:off x="5889425" y="3552400"/>
            <a:ext cx="1882800" cy="8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4"/>
          </p:nvPr>
        </p:nvSpPr>
        <p:spPr>
          <a:xfrm>
            <a:off x="713249" y="3114100"/>
            <a:ext cx="18828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5"/>
          </p:nvPr>
        </p:nvSpPr>
        <p:spPr>
          <a:xfrm>
            <a:off x="3301373" y="3114100"/>
            <a:ext cx="18828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6"/>
          </p:nvPr>
        </p:nvSpPr>
        <p:spPr>
          <a:xfrm>
            <a:off x="5889460" y="3114100"/>
            <a:ext cx="18828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7717500" cy="86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3065400" cy="131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7717500" cy="86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/>
          <p:nvPr/>
        </p:nvSpPr>
        <p:spPr>
          <a:xfrm>
            <a:off x="1941600" y="536400"/>
            <a:ext cx="7202400" cy="407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 hasCustomPrompt="1"/>
          </p:nvPr>
        </p:nvSpPr>
        <p:spPr>
          <a:xfrm>
            <a:off x="2508150" y="1030008"/>
            <a:ext cx="2619900" cy="65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1"/>
          </p:nvPr>
        </p:nvSpPr>
        <p:spPr>
          <a:xfrm>
            <a:off x="2631159" y="1683172"/>
            <a:ext cx="2373900" cy="6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2" hasCustomPrompt="1"/>
          </p:nvPr>
        </p:nvSpPr>
        <p:spPr>
          <a:xfrm>
            <a:off x="5280761" y="1029486"/>
            <a:ext cx="2619900" cy="6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3"/>
          </p:nvPr>
        </p:nvSpPr>
        <p:spPr>
          <a:xfrm>
            <a:off x="5403762" y="1684228"/>
            <a:ext cx="2373900" cy="6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 idx="4" hasCustomPrompt="1"/>
          </p:nvPr>
        </p:nvSpPr>
        <p:spPr>
          <a:xfrm>
            <a:off x="2508150" y="2807883"/>
            <a:ext cx="2619900" cy="65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5"/>
          </p:nvPr>
        </p:nvSpPr>
        <p:spPr>
          <a:xfrm>
            <a:off x="2631159" y="3461047"/>
            <a:ext cx="2373900" cy="6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 hasCustomPrompt="1"/>
          </p:nvPr>
        </p:nvSpPr>
        <p:spPr>
          <a:xfrm>
            <a:off x="5280761" y="2807361"/>
            <a:ext cx="2619900" cy="6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7"/>
          </p:nvPr>
        </p:nvSpPr>
        <p:spPr>
          <a:xfrm>
            <a:off x="5403762" y="3462103"/>
            <a:ext cx="2373900" cy="6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 rot="10800000" flipH="1">
            <a:off x="0" y="534150"/>
            <a:ext cx="4075200" cy="40752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1"/>
          <p:cNvSpPr/>
          <p:nvPr/>
        </p:nvSpPr>
        <p:spPr>
          <a:xfrm>
            <a:off x="1941600" y="536400"/>
            <a:ext cx="7202400" cy="407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21"/>
          <p:cNvGrpSpPr/>
          <p:nvPr/>
        </p:nvGrpSpPr>
        <p:grpSpPr>
          <a:xfrm rot="10800000">
            <a:off x="-12" y="3201849"/>
            <a:ext cx="1723589" cy="1941638"/>
            <a:chOff x="7651063" y="542075"/>
            <a:chExt cx="1492931" cy="1681800"/>
          </a:xfrm>
        </p:grpSpPr>
        <p:sp>
          <p:nvSpPr>
            <p:cNvPr id="106" name="Google Shape;106;p21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1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1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1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21"/>
          <p:cNvSpPr/>
          <p:nvPr/>
        </p:nvSpPr>
        <p:spPr>
          <a:xfrm rot="10800000">
            <a:off x="1941600" y="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/>
          <p:nvPr/>
        </p:nvSpPr>
        <p:spPr>
          <a:xfrm>
            <a:off x="7897800" y="0"/>
            <a:ext cx="1246200" cy="1243500"/>
          </a:xfrm>
          <a:prstGeom prst="rect">
            <a:avLst/>
          </a:prstGeom>
          <a:solidFill>
            <a:srgbClr val="262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/>
          <p:nvPr/>
        </p:nvSpPr>
        <p:spPr>
          <a:xfrm rot="5400000" flipH="1">
            <a:off x="297" y="-4029750"/>
            <a:ext cx="9143700" cy="91437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2"/>
          <p:cNvSpPr/>
          <p:nvPr/>
        </p:nvSpPr>
        <p:spPr>
          <a:xfrm flipH="1">
            <a:off x="297" y="37527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22"/>
          <p:cNvGrpSpPr/>
          <p:nvPr/>
        </p:nvGrpSpPr>
        <p:grpSpPr>
          <a:xfrm rot="5400000" flipH="1">
            <a:off x="7556641" y="-94425"/>
            <a:ext cx="1492931" cy="1681800"/>
            <a:chOff x="7651063" y="542075"/>
            <a:chExt cx="1492931" cy="1681800"/>
          </a:xfrm>
        </p:grpSpPr>
        <p:sp>
          <p:nvSpPr>
            <p:cNvPr id="116" name="Google Shape;116;p22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2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2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22"/>
          <p:cNvGrpSpPr/>
          <p:nvPr/>
        </p:nvGrpSpPr>
        <p:grpSpPr>
          <a:xfrm flipH="1">
            <a:off x="291" y="0"/>
            <a:ext cx="1492931" cy="1681800"/>
            <a:chOff x="7651063" y="542075"/>
            <a:chExt cx="1492931" cy="1681800"/>
          </a:xfrm>
        </p:grpSpPr>
        <p:sp>
          <p:nvSpPr>
            <p:cNvPr id="121" name="Google Shape;121;p22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-9400" y="0"/>
            <a:ext cx="4815000" cy="198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3"/>
          <p:cNvSpPr/>
          <p:nvPr/>
        </p:nvSpPr>
        <p:spPr>
          <a:xfrm rot="10800000">
            <a:off x="2229600" y="0"/>
            <a:ext cx="5143500" cy="51435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23"/>
          <p:cNvGrpSpPr/>
          <p:nvPr/>
        </p:nvGrpSpPr>
        <p:grpSpPr>
          <a:xfrm>
            <a:off x="7651075" y="0"/>
            <a:ext cx="1492931" cy="1681800"/>
            <a:chOff x="7651063" y="542075"/>
            <a:chExt cx="1492931" cy="1681800"/>
          </a:xfrm>
        </p:grpSpPr>
        <p:sp>
          <p:nvSpPr>
            <p:cNvPr id="129" name="Google Shape;129;p23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3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3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3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3"/>
          <p:cNvSpPr/>
          <p:nvPr/>
        </p:nvSpPr>
        <p:spPr>
          <a:xfrm rot="10800000">
            <a:off x="3396800" y="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31070" y="3128500"/>
            <a:ext cx="4481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031070" y="4105325"/>
            <a:ext cx="3050400" cy="5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031070" y="542100"/>
            <a:ext cx="1408200" cy="141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2226475" y="2336638"/>
            <a:ext cx="4254300" cy="6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2226475" y="3943325"/>
            <a:ext cx="4254300" cy="6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>
            <a:off x="2226475" y="1896800"/>
            <a:ext cx="2379600" cy="44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2226472" y="3503525"/>
            <a:ext cx="2379600" cy="44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7717500" cy="86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7717500" cy="86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539412"/>
            <a:ext cx="5667000" cy="407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715975" y="1850425"/>
            <a:ext cx="3397500" cy="23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3065400" cy="131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 rot="-5400000">
            <a:off x="300" y="-4029750"/>
            <a:ext cx="9143700" cy="91437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715975" y="1014900"/>
            <a:ext cx="7712100" cy="311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3426150" y="1435975"/>
            <a:ext cx="5001900" cy="100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3426150" y="2454218"/>
            <a:ext cx="50019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5457300" cy="131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/>
          <p:nvPr/>
        </p:nvSpPr>
        <p:spPr>
          <a:xfrm flipH="1">
            <a:off x="0" y="536400"/>
            <a:ext cx="7202400" cy="407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715975" y="1360700"/>
            <a:ext cx="5770500" cy="179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subTitle" idx="1"/>
          </p:nvPr>
        </p:nvSpPr>
        <p:spPr>
          <a:xfrm>
            <a:off x="715975" y="3316625"/>
            <a:ext cx="5770500" cy="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7" r:id="rId16"/>
    <p:sldLayoutId id="2147483668" r:id="rId17"/>
    <p:sldLayoutId id="214748366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7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20.jpg" /><Relationship Id="rId4" Type="http://schemas.openxmlformats.org/officeDocument/2006/relationships/image" Target="../media/image19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22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24.pn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1.xml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7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1.png" /><Relationship Id="rId4" Type="http://schemas.openxmlformats.org/officeDocument/2006/relationships/image" Target="../media/image10.jp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3.jp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5342DA-3B54-4CE3-AEB3-1AB2903DA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5" r="26394"/>
          <a:stretch/>
        </p:blipFill>
        <p:spPr>
          <a:xfrm>
            <a:off x="-1" y="0"/>
            <a:ext cx="4268551" cy="5143500"/>
          </a:xfrm>
          <a:prstGeom prst="rect">
            <a:avLst/>
          </a:prstGeom>
        </p:spPr>
      </p:pic>
      <p:sp>
        <p:nvSpPr>
          <p:cNvPr id="144" name="Google Shape;144;p27"/>
          <p:cNvSpPr/>
          <p:nvPr/>
        </p:nvSpPr>
        <p:spPr>
          <a:xfrm>
            <a:off x="4268850" y="0"/>
            <a:ext cx="1456800" cy="145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2"/>
          </p:nvPr>
        </p:nvSpPr>
        <p:spPr>
          <a:xfrm>
            <a:off x="4292850" y="12200"/>
            <a:ext cx="14088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 idx="3"/>
          </p:nvPr>
        </p:nvSpPr>
        <p:spPr>
          <a:xfrm>
            <a:off x="4292850" y="615055"/>
            <a:ext cx="14088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8" name="Google Shape;148;p27"/>
          <p:cNvSpPr/>
          <p:nvPr/>
        </p:nvSpPr>
        <p:spPr>
          <a:xfrm rot="-5400000">
            <a:off x="300" y="124250"/>
            <a:ext cx="4272600" cy="42726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1"/>
          </p:nvPr>
        </p:nvSpPr>
        <p:spPr>
          <a:xfrm>
            <a:off x="4400686" y="3996289"/>
            <a:ext cx="4354720" cy="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krobat" panose="00000600000000000000" pitchFamily="50" charset="-52"/>
              </a:rPr>
              <a:t>Кыргызстан на пути к туристическому раю</a:t>
            </a:r>
            <a:endParaRPr dirty="0">
              <a:latin typeface="Akrobat" panose="00000600000000000000" pitchFamily="50" charset="-52"/>
            </a:endParaRPr>
          </a:p>
        </p:txBody>
      </p:sp>
      <p:sp>
        <p:nvSpPr>
          <p:cNvPr id="151" name="Google Shape;151;p27"/>
          <p:cNvSpPr/>
          <p:nvPr/>
        </p:nvSpPr>
        <p:spPr>
          <a:xfrm rot="10800000">
            <a:off x="2717491" y="0"/>
            <a:ext cx="1469700" cy="14505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" name="Google Shape;152;p27"/>
          <p:cNvGrpSpPr/>
          <p:nvPr/>
        </p:nvGrpSpPr>
        <p:grpSpPr>
          <a:xfrm>
            <a:off x="7406668" y="474945"/>
            <a:ext cx="1737324" cy="1957111"/>
            <a:chOff x="7651063" y="542075"/>
            <a:chExt cx="1492931" cy="1681800"/>
          </a:xfrm>
        </p:grpSpPr>
        <p:sp>
          <p:nvSpPr>
            <p:cNvPr id="153" name="Google Shape;153;p27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7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7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7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8329DA-C1A0-479A-BBDF-EE0E34DBA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928" y="2432056"/>
            <a:ext cx="1927343" cy="1768143"/>
          </a:xfrm>
          <a:prstGeom prst="rect">
            <a:avLst/>
          </a:prstGeom>
        </p:spPr>
      </p:pic>
      <p:sp>
        <p:nvSpPr>
          <p:cNvPr id="15" name="Google Shape;186;p29">
            <a:extLst>
              <a:ext uri="{FF2B5EF4-FFF2-40B4-BE49-F238E27FC236}">
                <a16:creationId xmlns:a16="http://schemas.microsoft.com/office/drawing/2014/main" id="{1C7E550D-0C1F-4CC4-807D-47B2252D9CB1}"/>
              </a:ext>
            </a:extLst>
          </p:cNvPr>
          <p:cNvSpPr txBox="1">
            <a:spLocks/>
          </p:cNvSpPr>
          <p:nvPr/>
        </p:nvSpPr>
        <p:spPr>
          <a:xfrm>
            <a:off x="4400686" y="2448600"/>
            <a:ext cx="4091047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chemeClr val="dk1"/>
                </a:solidFill>
                <a:latin typeface="Montserrat" panose="00000500000000000000" pitchFamily="2" charset="-52"/>
                <a:sym typeface="Syne"/>
              </a:rPr>
              <a:t>Фонд поддержки развития туризма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53BB5C-C8D3-4EA8-9672-524C5D565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210" y="33243"/>
            <a:ext cx="831777" cy="8317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A3DE02-F8ED-4AC4-9601-E60D00F4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042"/>
            <a:ext cx="9144000" cy="4657458"/>
          </a:xfrm>
          <a:prstGeom prst="rect">
            <a:avLst/>
          </a:prstGeom>
        </p:spPr>
      </p:pic>
      <p:sp>
        <p:nvSpPr>
          <p:cNvPr id="302" name="Google Shape;302;p35"/>
          <p:cNvSpPr/>
          <p:nvPr/>
        </p:nvSpPr>
        <p:spPr>
          <a:xfrm>
            <a:off x="7735200" y="37527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308;p35">
            <a:extLst>
              <a:ext uri="{FF2B5EF4-FFF2-40B4-BE49-F238E27FC236}">
                <a16:creationId xmlns:a16="http://schemas.microsoft.com/office/drawing/2014/main" id="{0EC606DE-4882-4060-9BBE-20B83F7B4E2C}"/>
              </a:ext>
            </a:extLst>
          </p:cNvPr>
          <p:cNvGrpSpPr/>
          <p:nvPr/>
        </p:nvGrpSpPr>
        <p:grpSpPr>
          <a:xfrm rot="16200000">
            <a:off x="94435" y="-94434"/>
            <a:ext cx="1492931" cy="1681800"/>
            <a:chOff x="7651063" y="542075"/>
            <a:chExt cx="1492931" cy="1681800"/>
          </a:xfrm>
          <a:solidFill>
            <a:srgbClr val="F2CB05"/>
          </a:solidFill>
        </p:grpSpPr>
        <p:sp>
          <p:nvSpPr>
            <p:cNvPr id="19" name="Google Shape;309;p35">
              <a:extLst>
                <a:ext uri="{FF2B5EF4-FFF2-40B4-BE49-F238E27FC236}">
                  <a16:creationId xmlns:a16="http://schemas.microsoft.com/office/drawing/2014/main" id="{9B3023CC-9E76-4CE6-BFC2-6332BB284334}"/>
                </a:ext>
              </a:extLst>
            </p:cNvPr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0;p35">
              <a:extLst>
                <a:ext uri="{FF2B5EF4-FFF2-40B4-BE49-F238E27FC236}">
                  <a16:creationId xmlns:a16="http://schemas.microsoft.com/office/drawing/2014/main" id="{5303F7F3-DA6D-4194-ADE5-5442509F61BC}"/>
                </a:ext>
              </a:extLst>
            </p:cNvPr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1;p35">
              <a:extLst>
                <a:ext uri="{FF2B5EF4-FFF2-40B4-BE49-F238E27FC236}">
                  <a16:creationId xmlns:a16="http://schemas.microsoft.com/office/drawing/2014/main" id="{BE862416-F09E-4BFC-9467-7BC5C2009863}"/>
                </a:ext>
              </a:extLst>
            </p:cNvPr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2;p35">
              <a:extLst>
                <a:ext uri="{FF2B5EF4-FFF2-40B4-BE49-F238E27FC236}">
                  <a16:creationId xmlns:a16="http://schemas.microsoft.com/office/drawing/2014/main" id="{CEF71DE1-79B4-42AE-A059-96A7D5F2C3DB}"/>
                </a:ext>
              </a:extLst>
            </p:cNvPr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6C6350-837D-4012-8DF5-DFD5C97B4729}"/>
              </a:ext>
            </a:extLst>
          </p:cNvPr>
          <p:cNvSpPr/>
          <p:nvPr/>
        </p:nvSpPr>
        <p:spPr>
          <a:xfrm>
            <a:off x="1924480" y="44024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Rest points</a:t>
            </a:r>
            <a:r>
              <a:rPr lang="ru-RU" sz="20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– 68 объектов по стране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660A4-7166-40D9-AF42-D7581AF41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90918"/>
            <a:ext cx="9144000" cy="4652582"/>
          </a:xfrm>
          <a:prstGeom prst="rect">
            <a:avLst/>
          </a:prstGeom>
        </p:spPr>
      </p:pic>
      <p:sp>
        <p:nvSpPr>
          <p:cNvPr id="302" name="Google Shape;302;p35"/>
          <p:cNvSpPr/>
          <p:nvPr/>
        </p:nvSpPr>
        <p:spPr>
          <a:xfrm>
            <a:off x="7735200" y="37527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308;p35">
            <a:extLst>
              <a:ext uri="{FF2B5EF4-FFF2-40B4-BE49-F238E27FC236}">
                <a16:creationId xmlns:a16="http://schemas.microsoft.com/office/drawing/2014/main" id="{0EC606DE-4882-4060-9BBE-20B83F7B4E2C}"/>
              </a:ext>
            </a:extLst>
          </p:cNvPr>
          <p:cNvGrpSpPr/>
          <p:nvPr/>
        </p:nvGrpSpPr>
        <p:grpSpPr>
          <a:xfrm rot="16200000">
            <a:off x="94435" y="-94434"/>
            <a:ext cx="1492931" cy="1681800"/>
            <a:chOff x="7651063" y="542075"/>
            <a:chExt cx="1492931" cy="1681800"/>
          </a:xfrm>
          <a:solidFill>
            <a:srgbClr val="F2CB05"/>
          </a:solidFill>
        </p:grpSpPr>
        <p:sp>
          <p:nvSpPr>
            <p:cNvPr id="19" name="Google Shape;309;p35">
              <a:extLst>
                <a:ext uri="{FF2B5EF4-FFF2-40B4-BE49-F238E27FC236}">
                  <a16:creationId xmlns:a16="http://schemas.microsoft.com/office/drawing/2014/main" id="{9B3023CC-9E76-4CE6-BFC2-6332BB284334}"/>
                </a:ext>
              </a:extLst>
            </p:cNvPr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0;p35">
              <a:extLst>
                <a:ext uri="{FF2B5EF4-FFF2-40B4-BE49-F238E27FC236}">
                  <a16:creationId xmlns:a16="http://schemas.microsoft.com/office/drawing/2014/main" id="{5303F7F3-DA6D-4194-ADE5-5442509F61BC}"/>
                </a:ext>
              </a:extLst>
            </p:cNvPr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1;p35">
              <a:extLst>
                <a:ext uri="{FF2B5EF4-FFF2-40B4-BE49-F238E27FC236}">
                  <a16:creationId xmlns:a16="http://schemas.microsoft.com/office/drawing/2014/main" id="{BE862416-F09E-4BFC-9467-7BC5C2009863}"/>
                </a:ext>
              </a:extLst>
            </p:cNvPr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2;p35">
              <a:extLst>
                <a:ext uri="{FF2B5EF4-FFF2-40B4-BE49-F238E27FC236}">
                  <a16:creationId xmlns:a16="http://schemas.microsoft.com/office/drawing/2014/main" id="{CEF71DE1-79B4-42AE-A059-96A7D5F2C3DB}"/>
                </a:ext>
              </a:extLst>
            </p:cNvPr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6C6350-837D-4012-8DF5-DFD5C97B4729}"/>
              </a:ext>
            </a:extLst>
          </p:cNvPr>
          <p:cNvSpPr/>
          <p:nvPr/>
        </p:nvSpPr>
        <p:spPr>
          <a:xfrm>
            <a:off x="1924480" y="44024"/>
            <a:ext cx="5254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Rest points</a:t>
            </a:r>
            <a:r>
              <a:rPr lang="ru-RU" sz="20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– 15 объектов в 2022 году</a:t>
            </a:r>
          </a:p>
        </p:txBody>
      </p:sp>
      <p:sp>
        <p:nvSpPr>
          <p:cNvPr id="10" name="Google Shape;568;p44">
            <a:extLst>
              <a:ext uri="{FF2B5EF4-FFF2-40B4-BE49-F238E27FC236}">
                <a16:creationId xmlns:a16="http://schemas.microsoft.com/office/drawing/2014/main" id="{C1029995-4A85-408C-8B44-193273196F3B}"/>
              </a:ext>
            </a:extLst>
          </p:cNvPr>
          <p:cNvSpPr/>
          <p:nvPr/>
        </p:nvSpPr>
        <p:spPr>
          <a:xfrm>
            <a:off x="7699625" y="0"/>
            <a:ext cx="1456800" cy="1453500"/>
          </a:xfrm>
          <a:prstGeom prst="rect">
            <a:avLst/>
          </a:prstGeom>
          <a:solidFill>
            <a:srgbClr val="262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69;p44">
            <a:extLst>
              <a:ext uri="{FF2B5EF4-FFF2-40B4-BE49-F238E27FC236}">
                <a16:creationId xmlns:a16="http://schemas.microsoft.com/office/drawing/2014/main" id="{97BB5B30-CB3D-4436-9993-E0E594FA5F73}"/>
              </a:ext>
            </a:extLst>
          </p:cNvPr>
          <p:cNvSpPr txBox="1"/>
          <p:nvPr/>
        </p:nvSpPr>
        <p:spPr>
          <a:xfrm>
            <a:off x="7723625" y="12200"/>
            <a:ext cx="14088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 dirty="0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20</a:t>
            </a:r>
            <a:endParaRPr sz="7000" b="1" dirty="0">
              <a:solidFill>
                <a:srgbClr val="FFFFFF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12" name="Google Shape;570;p44">
            <a:extLst>
              <a:ext uri="{FF2B5EF4-FFF2-40B4-BE49-F238E27FC236}">
                <a16:creationId xmlns:a16="http://schemas.microsoft.com/office/drawing/2014/main" id="{E668E3D9-FA40-4BF0-9BD1-405959E96E11}"/>
              </a:ext>
            </a:extLst>
          </p:cNvPr>
          <p:cNvSpPr txBox="1"/>
          <p:nvPr/>
        </p:nvSpPr>
        <p:spPr>
          <a:xfrm>
            <a:off x="7723625" y="615055"/>
            <a:ext cx="14088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 dirty="0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22</a:t>
            </a:r>
            <a:endParaRPr sz="7000" b="1" dirty="0">
              <a:solidFill>
                <a:srgbClr val="FFFFFF"/>
              </a:solidFill>
              <a:latin typeface="Syne"/>
              <a:ea typeface="Syne"/>
              <a:cs typeface="Syne"/>
              <a:sym typeface="Syne"/>
            </a:endParaRPr>
          </a:p>
        </p:txBody>
      </p:sp>
    </p:spTree>
    <p:extLst>
      <p:ext uri="{BB962C8B-B14F-4D97-AF65-F5344CB8AC3E}">
        <p14:creationId xmlns:p14="http://schemas.microsoft.com/office/powerpoint/2010/main" val="197148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35"/>
          <p:cNvGrpSpPr/>
          <p:nvPr/>
        </p:nvGrpSpPr>
        <p:grpSpPr>
          <a:xfrm rot="-5400000">
            <a:off x="94725" y="-94425"/>
            <a:ext cx="1492931" cy="1681800"/>
            <a:chOff x="7651063" y="542075"/>
            <a:chExt cx="1492931" cy="1681800"/>
          </a:xfrm>
        </p:grpSpPr>
        <p:sp>
          <p:nvSpPr>
            <p:cNvPr id="304" name="Google Shape;304;p35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35"/>
          <p:cNvGrpSpPr/>
          <p:nvPr/>
        </p:nvGrpSpPr>
        <p:grpSpPr>
          <a:xfrm>
            <a:off x="7651075" y="0"/>
            <a:ext cx="1492931" cy="1681800"/>
            <a:chOff x="7651063" y="542075"/>
            <a:chExt cx="1492931" cy="1681800"/>
          </a:xfrm>
        </p:grpSpPr>
        <p:sp>
          <p:nvSpPr>
            <p:cNvPr id="309" name="Google Shape;309;p35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D07FDD2-8B98-447D-A9D1-5365A1E48A15}"/>
              </a:ext>
            </a:extLst>
          </p:cNvPr>
          <p:cNvSpPr/>
          <p:nvPr/>
        </p:nvSpPr>
        <p:spPr>
          <a:xfrm>
            <a:off x="1900775" y="707295"/>
            <a:ext cx="21771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dk1"/>
                </a:solidFill>
                <a:latin typeface="Montserrat" panose="00000500000000000000" pitchFamily="2" charset="-52"/>
                <a:sym typeface="Syne"/>
              </a:rPr>
              <a:t>Что есть?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0D1147A-3144-4BB9-BF51-C5EC2D821563}"/>
              </a:ext>
            </a:extLst>
          </p:cNvPr>
          <p:cNvSpPr/>
          <p:nvPr/>
        </p:nvSpPr>
        <p:spPr>
          <a:xfrm>
            <a:off x="5000039" y="1681800"/>
            <a:ext cx="2513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Rest point!</a:t>
            </a:r>
            <a:endParaRPr lang="ru-RU" sz="3000" b="1" dirty="0">
              <a:solidFill>
                <a:schemeClr val="dk1"/>
              </a:solidFill>
              <a:latin typeface="Montserrat" panose="00000500000000000000" pitchFamily="2" charset="-52"/>
              <a:sym typeface="Syn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B7DBF5-90CD-4955-B4A2-B68D53A3B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35" y="2349732"/>
            <a:ext cx="3510741" cy="2633056"/>
          </a:xfrm>
          <a:prstGeom prst="rect">
            <a:avLst/>
          </a:prstGeom>
        </p:spPr>
      </p:pic>
      <p:sp>
        <p:nvSpPr>
          <p:cNvPr id="302" name="Google Shape;302;p35"/>
          <p:cNvSpPr/>
          <p:nvPr/>
        </p:nvSpPr>
        <p:spPr>
          <a:xfrm>
            <a:off x="7735200" y="37527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A11C75-BA10-4F2C-BFFC-C13D5EB42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131" y="1342827"/>
            <a:ext cx="2685078" cy="2013809"/>
          </a:xfrm>
          <a:prstGeom prst="rect">
            <a:avLst/>
          </a:prstGeom>
        </p:spPr>
      </p:pic>
      <p:sp>
        <p:nvSpPr>
          <p:cNvPr id="23" name="Google Shape;302;p35">
            <a:extLst>
              <a:ext uri="{FF2B5EF4-FFF2-40B4-BE49-F238E27FC236}">
                <a16:creationId xmlns:a16="http://schemas.microsoft.com/office/drawing/2014/main" id="{8DFCA1E5-50FF-4E01-B228-634A3406C24C}"/>
              </a:ext>
            </a:extLst>
          </p:cNvPr>
          <p:cNvSpPr/>
          <p:nvPr/>
        </p:nvSpPr>
        <p:spPr>
          <a:xfrm rot="5400000">
            <a:off x="4039436" y="2577493"/>
            <a:ext cx="751310" cy="617212"/>
          </a:xfrm>
          <a:prstGeom prst="triangle">
            <a:avLst>
              <a:gd name="adj" fmla="val 50000"/>
            </a:avLst>
          </a:prstGeom>
          <a:solidFill>
            <a:srgbClr val="D91A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1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/>
          <p:nvPr/>
        </p:nvSpPr>
        <p:spPr>
          <a:xfrm>
            <a:off x="-9400" y="0"/>
            <a:ext cx="9153400" cy="153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ctrTitle"/>
          </p:nvPr>
        </p:nvSpPr>
        <p:spPr>
          <a:xfrm>
            <a:off x="713250" y="536725"/>
            <a:ext cx="7717500" cy="8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" panose="00000500000000000000" pitchFamily="2" charset="-52"/>
                <a:cs typeface="Arial"/>
                <a:sym typeface="Arial"/>
              </a:rPr>
              <a:t>Экотропы</a:t>
            </a:r>
            <a:endParaRPr dirty="0">
              <a:latin typeface="Montserrat" panose="00000500000000000000" pitchFamily="2" charset="-52"/>
              <a:cs typeface="Arial"/>
              <a:sym typeface="Arial"/>
            </a:endParaRPr>
          </a:p>
        </p:txBody>
      </p:sp>
      <p:grpSp>
        <p:nvGrpSpPr>
          <p:cNvPr id="279" name="Google Shape;279;p34"/>
          <p:cNvGrpSpPr/>
          <p:nvPr/>
        </p:nvGrpSpPr>
        <p:grpSpPr>
          <a:xfrm>
            <a:off x="1058369" y="2228575"/>
            <a:ext cx="438858" cy="438291"/>
            <a:chOff x="5053900" y="2021500"/>
            <a:chExt cx="483750" cy="483125"/>
          </a:xfrm>
        </p:grpSpPr>
        <p:sp>
          <p:nvSpPr>
            <p:cNvPr id="280" name="Google Shape;280;p34"/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88" name="Google Shape;288;p34"/>
          <p:cNvSpPr/>
          <p:nvPr/>
        </p:nvSpPr>
        <p:spPr>
          <a:xfrm>
            <a:off x="3646437" y="2232668"/>
            <a:ext cx="438826" cy="430203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89" name="Google Shape;289;p34"/>
          <p:cNvSpPr/>
          <p:nvPr/>
        </p:nvSpPr>
        <p:spPr>
          <a:xfrm>
            <a:off x="6250849" y="2247960"/>
            <a:ext cx="438843" cy="399646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91" name="Google Shape;291;p34"/>
          <p:cNvSpPr/>
          <p:nvPr/>
        </p:nvSpPr>
        <p:spPr>
          <a:xfrm>
            <a:off x="7768915" y="347421"/>
            <a:ext cx="1200900" cy="1185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9CAAEB-E638-4E86-A0B4-8DBC93C7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33" y="2067833"/>
            <a:ext cx="2301814" cy="30714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E91D7A-930D-44FF-A313-D9ABA761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09" y="2065553"/>
            <a:ext cx="2303948" cy="30743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6B1092-045F-4C5F-85EA-0099AE27D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623" y="2065553"/>
            <a:ext cx="2306649" cy="3077947"/>
          </a:xfrm>
          <a:prstGeom prst="rect">
            <a:avLst/>
          </a:prstGeom>
        </p:spPr>
      </p:pic>
      <p:grpSp>
        <p:nvGrpSpPr>
          <p:cNvPr id="292" name="Google Shape;292;p34"/>
          <p:cNvGrpSpPr/>
          <p:nvPr/>
        </p:nvGrpSpPr>
        <p:grpSpPr>
          <a:xfrm rot="-5400000">
            <a:off x="7666791" y="1803284"/>
            <a:ext cx="1405147" cy="1582742"/>
            <a:chOff x="7651063" y="542075"/>
            <a:chExt cx="1492931" cy="1681800"/>
          </a:xfrm>
        </p:grpSpPr>
        <p:sp>
          <p:nvSpPr>
            <p:cNvPr id="293" name="Google Shape;293;p34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4410AA-FBBF-40B1-885A-E355A095B06A}"/>
              </a:ext>
            </a:extLst>
          </p:cNvPr>
          <p:cNvSpPr/>
          <p:nvPr/>
        </p:nvSpPr>
        <p:spPr>
          <a:xfrm>
            <a:off x="396140" y="1625510"/>
            <a:ext cx="1186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Montserrat" panose="00000500000000000000" pitchFamily="2" charset="-52"/>
              </a:rPr>
              <a:t>Россия</a:t>
            </a:r>
            <a:endParaRPr lang="ru-RU" sz="2000" b="1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ED4044F-88D8-4CDA-A8EC-4F360CD151D9}"/>
              </a:ext>
            </a:extLst>
          </p:cNvPr>
          <p:cNvSpPr/>
          <p:nvPr/>
        </p:nvSpPr>
        <p:spPr>
          <a:xfrm>
            <a:off x="3025097" y="1627048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Montserrat" panose="00000500000000000000" pitchFamily="2" charset="-52"/>
              </a:rPr>
              <a:t>Беларусь</a:t>
            </a:r>
            <a:endParaRPr lang="ru-RU" sz="2000" b="1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BC64BFD-450F-4CE6-AB0E-2B399291F78A}"/>
              </a:ext>
            </a:extLst>
          </p:cNvPr>
          <p:cNvSpPr/>
          <p:nvPr/>
        </p:nvSpPr>
        <p:spPr>
          <a:xfrm>
            <a:off x="5715898" y="1625510"/>
            <a:ext cx="857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Montserrat" panose="00000500000000000000" pitchFamily="2" charset="-52"/>
              </a:rPr>
              <a:t>США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64513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7035B4-D3FB-4DC9-83EB-3DBAC38F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 b="14632"/>
          <a:stretch/>
        </p:blipFill>
        <p:spPr>
          <a:xfrm>
            <a:off x="0" y="0"/>
            <a:ext cx="9153400" cy="5143500"/>
          </a:xfrm>
          <a:prstGeom prst="rect">
            <a:avLst/>
          </a:prstGeom>
        </p:spPr>
      </p:pic>
      <p:sp>
        <p:nvSpPr>
          <p:cNvPr id="317" name="Google Shape;317;p36"/>
          <p:cNvSpPr/>
          <p:nvPr/>
        </p:nvSpPr>
        <p:spPr>
          <a:xfrm>
            <a:off x="-9400" y="0"/>
            <a:ext cx="6858000" cy="158274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ctrTitle"/>
          </p:nvPr>
        </p:nvSpPr>
        <p:spPr>
          <a:xfrm>
            <a:off x="715944" y="134520"/>
            <a:ext cx="5457300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" panose="00000500000000000000" pitchFamily="2" charset="-52"/>
                <a:cs typeface="Arial"/>
              </a:rPr>
              <a:t>Вертолёт</a:t>
            </a:r>
            <a:endParaRPr dirty="0">
              <a:latin typeface="Montserrat" panose="00000500000000000000" pitchFamily="2" charset="-52"/>
              <a:cs typeface="Arial"/>
            </a:endParaRPr>
          </a:p>
        </p:txBody>
      </p:sp>
      <p:sp>
        <p:nvSpPr>
          <p:cNvPr id="319" name="Google Shape;319;p36"/>
          <p:cNvSpPr/>
          <p:nvPr/>
        </p:nvSpPr>
        <p:spPr>
          <a:xfrm rot="10800000">
            <a:off x="7959825" y="0"/>
            <a:ext cx="1200900" cy="1185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 flipH="1">
            <a:off x="-2239" y="3560759"/>
            <a:ext cx="1405147" cy="1582742"/>
            <a:chOff x="7651063" y="542075"/>
            <a:chExt cx="1492931" cy="1681800"/>
          </a:xfrm>
        </p:grpSpPr>
        <p:sp>
          <p:nvSpPr>
            <p:cNvPr id="321" name="Google Shape;321;p36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E3422-2407-452F-A7BE-A2FFACF65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6"/>
          <a:stretch/>
        </p:blipFill>
        <p:spPr>
          <a:xfrm>
            <a:off x="0" y="529072"/>
            <a:ext cx="7156650" cy="4080278"/>
          </a:xfrm>
          <a:prstGeom prst="rect">
            <a:avLst/>
          </a:prstGeom>
        </p:spPr>
      </p:pic>
      <p:sp>
        <p:nvSpPr>
          <p:cNvPr id="438" name="Google Shape;438;p39"/>
          <p:cNvSpPr/>
          <p:nvPr/>
        </p:nvSpPr>
        <p:spPr>
          <a:xfrm rot="10800000">
            <a:off x="5068800" y="529286"/>
            <a:ext cx="4075200" cy="4080064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39"/>
          <p:cNvGrpSpPr/>
          <p:nvPr/>
        </p:nvGrpSpPr>
        <p:grpSpPr>
          <a:xfrm rot="5400000">
            <a:off x="7313113" y="432999"/>
            <a:ext cx="1723589" cy="1941638"/>
            <a:chOff x="7651063" y="542075"/>
            <a:chExt cx="1492931" cy="1681800"/>
          </a:xfrm>
        </p:grpSpPr>
        <p:sp>
          <p:nvSpPr>
            <p:cNvPr id="442" name="Google Shape;442;p39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9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39"/>
          <p:cNvSpPr/>
          <p:nvPr/>
        </p:nvSpPr>
        <p:spPr>
          <a:xfrm rot="-5400000">
            <a:off x="1987350" y="-1637025"/>
            <a:ext cx="3227700" cy="32277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9"/>
          <p:cNvSpPr/>
          <p:nvPr/>
        </p:nvSpPr>
        <p:spPr>
          <a:xfrm>
            <a:off x="5700050" y="3222125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18;p36">
            <a:extLst>
              <a:ext uri="{FF2B5EF4-FFF2-40B4-BE49-F238E27FC236}">
                <a16:creationId xmlns:a16="http://schemas.microsoft.com/office/drawing/2014/main" id="{C69D16F6-DDF5-404A-B27B-46DFCDF84A1F}"/>
              </a:ext>
            </a:extLst>
          </p:cNvPr>
          <p:cNvSpPr txBox="1">
            <a:spLocks/>
          </p:cNvSpPr>
          <p:nvPr/>
        </p:nvSpPr>
        <p:spPr>
          <a:xfrm>
            <a:off x="2338423" y="-23175"/>
            <a:ext cx="54573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Syne"/>
              <a:buNone/>
              <a:defRPr sz="10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aleway"/>
              <a:buNone/>
              <a:defRPr sz="1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ru-RU" sz="3000" dirty="0">
                <a:solidFill>
                  <a:schemeClr val="bg1"/>
                </a:solidFill>
                <a:latin typeface="Montserrat" panose="00000500000000000000" pitchFamily="2" charset="-52"/>
              </a:rPr>
              <a:t>Глэмпинги</a:t>
            </a:r>
            <a:endParaRPr lang="ru-RU" sz="3000" dirty="0">
              <a:solidFill>
                <a:schemeClr val="bg1"/>
              </a:solidFill>
              <a:latin typeface="Montserrat" panose="00000500000000000000" pitchFamily="2" charset="-52"/>
              <a:cs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4F8A3C-D460-4285-9A0D-05F0A0906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73" y="3443601"/>
            <a:ext cx="1626981" cy="1699899"/>
          </a:xfrm>
          <a:prstGeom prst="rect">
            <a:avLst/>
          </a:prstGeom>
        </p:spPr>
      </p:pic>
      <p:sp>
        <p:nvSpPr>
          <p:cNvPr id="448" name="Google Shape;448;p39"/>
          <p:cNvSpPr/>
          <p:nvPr/>
        </p:nvSpPr>
        <p:spPr>
          <a:xfrm rot="5400000">
            <a:off x="-9000" y="37437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2"/>
          <p:cNvSpPr/>
          <p:nvPr/>
        </p:nvSpPr>
        <p:spPr>
          <a:xfrm rot="-5400000">
            <a:off x="1674571" y="-1353000"/>
            <a:ext cx="5771700" cy="57720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2"/>
          <p:cNvSpPr/>
          <p:nvPr/>
        </p:nvSpPr>
        <p:spPr>
          <a:xfrm>
            <a:off x="-9400" y="0"/>
            <a:ext cx="9161100" cy="153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2"/>
          <p:cNvSpPr/>
          <p:nvPr/>
        </p:nvSpPr>
        <p:spPr>
          <a:xfrm rot="-5400000">
            <a:off x="7752025" y="37527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2"/>
          <p:cNvSpPr/>
          <p:nvPr/>
        </p:nvSpPr>
        <p:spPr>
          <a:xfrm>
            <a:off x="7035025" y="0"/>
            <a:ext cx="1246200" cy="1243500"/>
          </a:xfrm>
          <a:prstGeom prst="rect">
            <a:avLst/>
          </a:prstGeom>
          <a:solidFill>
            <a:srgbClr val="262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2"/>
          <p:cNvSpPr txBox="1"/>
          <p:nvPr/>
        </p:nvSpPr>
        <p:spPr>
          <a:xfrm>
            <a:off x="6953725" y="24300"/>
            <a:ext cx="14088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20</a:t>
            </a:r>
            <a:endParaRPr sz="6000" b="1">
              <a:solidFill>
                <a:srgbClr val="FFFFFF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519" name="Google Shape;519;p42"/>
          <p:cNvSpPr txBox="1"/>
          <p:nvPr/>
        </p:nvSpPr>
        <p:spPr>
          <a:xfrm>
            <a:off x="6953725" y="542100"/>
            <a:ext cx="14088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22</a:t>
            </a:r>
            <a:endParaRPr sz="6000" b="1">
              <a:solidFill>
                <a:srgbClr val="FFFFFF"/>
              </a:solidFill>
              <a:latin typeface="Syne"/>
              <a:ea typeface="Syne"/>
              <a:cs typeface="Syne"/>
              <a:sym typeface="Syne"/>
            </a:endParaRPr>
          </a:p>
        </p:txBody>
      </p:sp>
      <p:grpSp>
        <p:nvGrpSpPr>
          <p:cNvPr id="520" name="Google Shape;520;p42"/>
          <p:cNvGrpSpPr/>
          <p:nvPr/>
        </p:nvGrpSpPr>
        <p:grpSpPr>
          <a:xfrm rot="5400000">
            <a:off x="117684" y="3869828"/>
            <a:ext cx="1196584" cy="1347963"/>
            <a:chOff x="7651063" y="542075"/>
            <a:chExt cx="1492931" cy="1681800"/>
          </a:xfrm>
        </p:grpSpPr>
        <p:sp>
          <p:nvSpPr>
            <p:cNvPr id="521" name="Google Shape;521;p42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0535C2C-FF66-4910-B732-C4D2D4A2A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07719"/>
              </p:ext>
            </p:extLst>
          </p:nvPr>
        </p:nvGraphicFramePr>
        <p:xfrm>
          <a:off x="2248418" y="100606"/>
          <a:ext cx="4624007" cy="4809308"/>
        </p:xfrm>
        <a:graphic>
          <a:graphicData uri="http://schemas.openxmlformats.org/drawingml/2006/table">
            <a:tbl>
              <a:tblPr firstRow="1" firstCol="1" bandRow="1">
                <a:tableStyleId>{42445115-6C72-4E78-9815-56292A0A1A8C}</a:tableStyleId>
              </a:tblPr>
              <a:tblGrid>
                <a:gridCol w="3032909">
                  <a:extLst>
                    <a:ext uri="{9D8B030D-6E8A-4147-A177-3AD203B41FA5}">
                      <a16:colId xmlns:a16="http://schemas.microsoft.com/office/drawing/2014/main" val="1702837586"/>
                    </a:ext>
                  </a:extLst>
                </a:gridCol>
                <a:gridCol w="960553">
                  <a:extLst>
                    <a:ext uri="{9D8B030D-6E8A-4147-A177-3AD203B41FA5}">
                      <a16:colId xmlns:a16="http://schemas.microsoft.com/office/drawing/2014/main" val="4212707514"/>
                    </a:ext>
                  </a:extLst>
                </a:gridCol>
                <a:gridCol w="630545">
                  <a:extLst>
                    <a:ext uri="{9D8B030D-6E8A-4147-A177-3AD203B41FA5}">
                      <a16:colId xmlns:a16="http://schemas.microsoft.com/office/drawing/2014/main" val="1962834775"/>
                    </a:ext>
                  </a:extLst>
                </a:gridCol>
              </a:tblGrid>
              <a:tr h="210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Статья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расходов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rgbClr val="598C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млн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сом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rgbClr val="598C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</a:rPr>
                        <a:t>ИТОГО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rgbClr val="598C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935970"/>
                  </a:ext>
                </a:extLst>
              </a:tr>
              <a:tr h="114411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Инфраструктурные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проекты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537255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Rest Points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500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097594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Инвестпроекты по гособъектам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334344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Инвестпроект по зоне отдыха Оруу-Сай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6,5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878566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Экотропы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7,5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504066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И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нвестпроекты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аэропортов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20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120427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544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155264"/>
                  </a:ext>
                </a:extLst>
              </a:tr>
              <a:tr h="114411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Информационные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69269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31939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Сайт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0,4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23909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мобильное приложение 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10,5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577146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Инфонавигация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637057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ТИЦ и Колл центры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22,5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971214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Продвижение в Соц сетях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0,27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092204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34,67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43394"/>
                  </a:ext>
                </a:extLst>
              </a:tr>
              <a:tr h="114411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Маркетинговые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856059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972423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Страновые презентации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541100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Информационное наполнение ЗУ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10,615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38999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ФАМ трипы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14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808126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Выставочная деятельность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49,5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99621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С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оздание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видеоряда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4,2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622866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88,315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762295"/>
                  </a:ext>
                </a:extLst>
              </a:tr>
              <a:tr h="205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Инвентаризация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культурно</a:t>
                      </a: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-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исторических</a:t>
                      </a: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объектов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2,5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577190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2,5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477140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Вертолет 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365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65371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Инвестпроекты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120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329044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485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324207"/>
                  </a:ext>
                </a:extLst>
              </a:tr>
              <a:tr h="114411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Содержание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фонда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460667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А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ренда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1,05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347414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О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фисное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оборудование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и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мебель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99121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Montserrat" panose="00000500000000000000" pitchFamily="2" charset="-52"/>
                        </a:rPr>
                        <a:t>Ф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онд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оплаты</a:t>
                      </a: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труда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19,5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767416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  <a:latin typeface="Montserrat" panose="00000500000000000000" pitchFamily="2" charset="-52"/>
                        </a:rPr>
                        <a:t>Соцфонд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3,361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28035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Командировочные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10,148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50740"/>
                  </a:ext>
                </a:extLst>
              </a:tr>
              <a:tr h="114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37,059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5861"/>
                  </a:ext>
                </a:extLst>
              </a:tr>
              <a:tr h="210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Montserrat" panose="00000500000000000000" pitchFamily="2" charset="-52"/>
                        </a:rPr>
                        <a:t>1191,544</a:t>
                      </a:r>
                      <a:endParaRPr lang="ru-RU" sz="800" b="1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  <a:endParaRPr lang="ru-RU" sz="800" b="1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93" marR="317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8386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FE869-ACA5-4236-8B98-9DBABD0FD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1" b="34938"/>
          <a:stretch/>
        </p:blipFill>
        <p:spPr>
          <a:xfrm>
            <a:off x="4787660" y="-13"/>
            <a:ext cx="4356424" cy="1983911"/>
          </a:xfrm>
          <a:prstGeom prst="rect">
            <a:avLst/>
          </a:prstGeom>
        </p:spPr>
      </p:pic>
      <p:sp>
        <p:nvSpPr>
          <p:cNvPr id="177" name="Google Shape;177;p29"/>
          <p:cNvSpPr/>
          <p:nvPr/>
        </p:nvSpPr>
        <p:spPr>
          <a:xfrm>
            <a:off x="-9400" y="0"/>
            <a:ext cx="4815000" cy="198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715975" y="2279400"/>
            <a:ext cx="776400" cy="738900"/>
          </a:xfrm>
          <a:prstGeom prst="rect">
            <a:avLst/>
          </a:prstGeom>
          <a:solidFill>
            <a:srgbClr val="00984F"/>
          </a:solidFill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80" name="Google Shape;180;p29"/>
          <p:cNvSpPr txBox="1">
            <a:spLocks noGrp="1"/>
          </p:cNvSpPr>
          <p:nvPr>
            <p:ph type="title" idx="6"/>
          </p:nvPr>
        </p:nvSpPr>
        <p:spPr>
          <a:xfrm>
            <a:off x="715975" y="3426300"/>
            <a:ext cx="776400" cy="738900"/>
          </a:xfrm>
          <a:prstGeom prst="rect">
            <a:avLst/>
          </a:prstGeom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 idx="7"/>
          </p:nvPr>
        </p:nvSpPr>
        <p:spPr>
          <a:xfrm>
            <a:off x="4805600" y="2279500"/>
            <a:ext cx="776400" cy="738900"/>
          </a:xfrm>
          <a:prstGeom prst="rect">
            <a:avLst/>
          </a:prstGeom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title" idx="8"/>
          </p:nvPr>
        </p:nvSpPr>
        <p:spPr>
          <a:xfrm>
            <a:off x="4805600" y="3426300"/>
            <a:ext cx="776400" cy="738900"/>
          </a:xfrm>
          <a:prstGeom prst="rect">
            <a:avLst/>
          </a:prstGeom>
          <a:solidFill>
            <a:srgbClr val="00984F"/>
          </a:solidFill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86" name="Google Shape;186;p29"/>
          <p:cNvSpPr txBox="1">
            <a:spLocks noGrp="1"/>
          </p:cNvSpPr>
          <p:nvPr>
            <p:ph type="ctrTitle" idx="15"/>
          </p:nvPr>
        </p:nvSpPr>
        <p:spPr>
          <a:xfrm>
            <a:off x="626867" y="335100"/>
            <a:ext cx="4091047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Montserrat" panose="00000500000000000000" pitchFamily="2" charset="-52"/>
              </a:rPr>
              <a:t>Что мы хотим получить от развития туризма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4805475" y="798300"/>
            <a:ext cx="1200900" cy="1185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29"/>
          <p:cNvGrpSpPr/>
          <p:nvPr/>
        </p:nvGrpSpPr>
        <p:grpSpPr>
          <a:xfrm>
            <a:off x="8077148" y="-12"/>
            <a:ext cx="1066849" cy="1201814"/>
            <a:chOff x="7651063" y="542075"/>
            <a:chExt cx="1492931" cy="1681800"/>
          </a:xfrm>
        </p:grpSpPr>
        <p:sp>
          <p:nvSpPr>
            <p:cNvPr id="190" name="Google Shape;190;p29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9"/>
          <p:cNvSpPr txBox="1">
            <a:spLocks noGrp="1"/>
          </p:cNvSpPr>
          <p:nvPr>
            <p:ph type="subTitle" idx="1"/>
          </p:nvPr>
        </p:nvSpPr>
        <p:spPr>
          <a:xfrm>
            <a:off x="1588245" y="2391900"/>
            <a:ext cx="2458500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Montserrat" panose="00000500000000000000" pitchFamily="2" charset="-52"/>
              </a:rPr>
              <a:t>Экономика</a:t>
            </a:r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2"/>
          </p:nvPr>
        </p:nvSpPr>
        <p:spPr>
          <a:xfrm>
            <a:off x="1718874" y="3538800"/>
            <a:ext cx="2458500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/>
            <a:r>
              <a:rPr lang="ru-RU" dirty="0">
                <a:solidFill>
                  <a:srgbClr val="00984F"/>
                </a:solidFill>
                <a:latin typeface="Montserrat" panose="00000500000000000000" pitchFamily="2" charset="-52"/>
              </a:rPr>
              <a:t>Создание рабочих мест</a:t>
            </a:r>
          </a:p>
        </p:txBody>
      </p:sp>
      <p:sp>
        <p:nvSpPr>
          <p:cNvPr id="196" name="Google Shape;196;p29"/>
          <p:cNvSpPr txBox="1">
            <a:spLocks noGrp="1"/>
          </p:cNvSpPr>
          <p:nvPr>
            <p:ph type="subTitle" idx="3"/>
          </p:nvPr>
        </p:nvSpPr>
        <p:spPr>
          <a:xfrm>
            <a:off x="5812922" y="2391900"/>
            <a:ext cx="2902615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/>
            <a:r>
              <a:rPr lang="ru-RU" dirty="0">
                <a:solidFill>
                  <a:srgbClr val="00984F"/>
                </a:solidFill>
                <a:latin typeface="Montserrat" panose="00000500000000000000" pitchFamily="2" charset="-52"/>
              </a:rPr>
              <a:t>Развитие регионов</a:t>
            </a:r>
          </a:p>
        </p:txBody>
      </p:sp>
      <p:sp>
        <p:nvSpPr>
          <p:cNvPr id="197" name="Google Shape;197;p29"/>
          <p:cNvSpPr txBox="1">
            <a:spLocks noGrp="1"/>
          </p:cNvSpPr>
          <p:nvPr>
            <p:ph type="subTitle" idx="4"/>
          </p:nvPr>
        </p:nvSpPr>
        <p:spPr>
          <a:xfrm>
            <a:off x="5823102" y="3538800"/>
            <a:ext cx="2944416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dirty="0">
                <a:latin typeface="Montserrat" panose="00000500000000000000" pitchFamily="2" charset="-52"/>
              </a:rPr>
              <a:t>Повышение уровня образованности населения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BFEB9E-1C7B-411E-85F5-A28825C1CDDB}"/>
              </a:ext>
            </a:extLst>
          </p:cNvPr>
          <p:cNvSpPr/>
          <p:nvPr/>
        </p:nvSpPr>
        <p:spPr>
          <a:xfrm>
            <a:off x="605967" y="4484363"/>
            <a:ext cx="3736920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tx1"/>
                </a:solidFill>
                <a:latin typeface="Montserrat" panose="00000500000000000000" pitchFamily="2" charset="-52"/>
                <a:sym typeface="Syne"/>
              </a:rPr>
              <a:t>Гордость за свою страну!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57B0B3-60CC-4B02-A262-75CF6A563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169" y="4685700"/>
            <a:ext cx="2889641" cy="326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12A82E-4530-423C-ADED-27C4BB927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24" b="14251"/>
          <a:stretch/>
        </p:blipFill>
        <p:spPr>
          <a:xfrm>
            <a:off x="4795016" y="-1"/>
            <a:ext cx="4355350" cy="1983875"/>
          </a:xfrm>
          <a:prstGeom prst="rect">
            <a:avLst/>
          </a:prstGeom>
        </p:spPr>
      </p:pic>
      <p:sp>
        <p:nvSpPr>
          <p:cNvPr id="478" name="Google Shape;478;p41"/>
          <p:cNvSpPr/>
          <p:nvPr/>
        </p:nvSpPr>
        <p:spPr>
          <a:xfrm>
            <a:off x="-9400" y="0"/>
            <a:ext cx="4815000" cy="198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1"/>
          <p:cNvSpPr txBox="1">
            <a:spLocks noGrp="1"/>
          </p:cNvSpPr>
          <p:nvPr>
            <p:ph type="ctrTitle"/>
          </p:nvPr>
        </p:nvSpPr>
        <p:spPr>
          <a:xfrm>
            <a:off x="691642" y="378073"/>
            <a:ext cx="3065400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000" dirty="0">
                <a:latin typeface="Montserrat" panose="00000500000000000000" pitchFamily="2" charset="-52"/>
              </a:rPr>
              <a:t>Пути достижения целей</a:t>
            </a:r>
            <a:endParaRPr sz="3000" dirty="0">
              <a:latin typeface="Montserrat" panose="00000500000000000000" pitchFamily="2" charset="-52"/>
            </a:endParaRPr>
          </a:p>
        </p:txBody>
      </p:sp>
      <p:sp>
        <p:nvSpPr>
          <p:cNvPr id="481" name="Google Shape;481;p41"/>
          <p:cNvSpPr/>
          <p:nvPr/>
        </p:nvSpPr>
        <p:spPr>
          <a:xfrm>
            <a:off x="3396800" y="5931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41"/>
          <p:cNvGrpSpPr/>
          <p:nvPr/>
        </p:nvGrpSpPr>
        <p:grpSpPr>
          <a:xfrm rot="-5400000">
            <a:off x="7573450" y="-94425"/>
            <a:ext cx="1492931" cy="1681800"/>
            <a:chOff x="7651063" y="542075"/>
            <a:chExt cx="1492931" cy="1681800"/>
          </a:xfrm>
        </p:grpSpPr>
        <p:sp>
          <p:nvSpPr>
            <p:cNvPr id="483" name="Google Shape;483;p41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87" name="Google Shape;487;p41"/>
          <p:cNvCxnSpPr>
            <a:stCxn id="488" idx="3"/>
            <a:endCxn id="489" idx="3"/>
          </p:cNvCxnSpPr>
          <p:nvPr/>
        </p:nvCxnSpPr>
        <p:spPr>
          <a:xfrm>
            <a:off x="3954299" y="2734588"/>
            <a:ext cx="1235400" cy="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41"/>
          <p:cNvCxnSpPr>
            <a:stCxn id="491" idx="3"/>
            <a:endCxn id="492" idx="3"/>
          </p:cNvCxnSpPr>
          <p:nvPr/>
        </p:nvCxnSpPr>
        <p:spPr>
          <a:xfrm>
            <a:off x="3954299" y="4106350"/>
            <a:ext cx="123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41"/>
          <p:cNvCxnSpPr>
            <a:stCxn id="489" idx="2"/>
            <a:endCxn id="491" idx="0"/>
          </p:cNvCxnSpPr>
          <p:nvPr/>
        </p:nvCxnSpPr>
        <p:spPr>
          <a:xfrm rot="5400000">
            <a:off x="4219799" y="2469400"/>
            <a:ext cx="704400" cy="1902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41"/>
          <p:cNvSpPr/>
          <p:nvPr/>
        </p:nvSpPr>
        <p:spPr>
          <a:xfrm flipH="1">
            <a:off x="5189549" y="3772750"/>
            <a:ext cx="667200" cy="66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6F0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495" name="Google Shape;495;p41"/>
          <p:cNvSpPr txBox="1"/>
          <p:nvPr/>
        </p:nvSpPr>
        <p:spPr>
          <a:xfrm flipH="1">
            <a:off x="6046676" y="3718906"/>
            <a:ext cx="273279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b="1" dirty="0">
                <a:solidFill>
                  <a:srgbClr val="00984F"/>
                </a:solidFill>
                <a:latin typeface="Montserrat" panose="00000500000000000000" pitchFamily="2" charset="-52"/>
              </a:rPr>
              <a:t>Законодательная база</a:t>
            </a:r>
            <a:endParaRPr sz="2000" b="1" dirty="0">
              <a:solidFill>
                <a:srgbClr val="00984F"/>
              </a:solidFill>
              <a:latin typeface="Montserrat" panose="00000500000000000000" pitchFamily="2" charset="-52"/>
              <a:sym typeface="Syne"/>
            </a:endParaRPr>
          </a:p>
        </p:txBody>
      </p:sp>
      <p:sp>
        <p:nvSpPr>
          <p:cNvPr id="489" name="Google Shape;489;p41"/>
          <p:cNvSpPr/>
          <p:nvPr/>
        </p:nvSpPr>
        <p:spPr>
          <a:xfrm flipH="1">
            <a:off x="5189549" y="2401150"/>
            <a:ext cx="667200" cy="667200"/>
          </a:xfrm>
          <a:prstGeom prst="rect">
            <a:avLst/>
          </a:prstGeom>
          <a:solidFill>
            <a:srgbClr val="009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6F0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497" name="Google Shape;497;p41"/>
          <p:cNvSpPr txBox="1"/>
          <p:nvPr/>
        </p:nvSpPr>
        <p:spPr>
          <a:xfrm flipH="1">
            <a:off x="6066584" y="2197570"/>
            <a:ext cx="2824863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b="1" dirty="0">
                <a:solidFill>
                  <a:schemeClr val="dk1"/>
                </a:solidFill>
                <a:latin typeface="Montserrat" panose="00000500000000000000" pitchFamily="2" charset="-52"/>
              </a:rPr>
              <a:t>Системно-аналитические проекты</a:t>
            </a:r>
            <a:endParaRPr sz="2000" b="1" dirty="0">
              <a:solidFill>
                <a:schemeClr val="dk1"/>
              </a:solidFill>
              <a:latin typeface="Montserrat" panose="00000500000000000000" pitchFamily="2" charset="-52"/>
              <a:sym typeface="Syne"/>
            </a:endParaRPr>
          </a:p>
        </p:txBody>
      </p:sp>
      <p:sp>
        <p:nvSpPr>
          <p:cNvPr id="488" name="Google Shape;488;p41"/>
          <p:cNvSpPr/>
          <p:nvPr/>
        </p:nvSpPr>
        <p:spPr>
          <a:xfrm>
            <a:off x="3287099" y="2400988"/>
            <a:ext cx="667200" cy="66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6F0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313607" y="2334384"/>
            <a:ext cx="2776235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sz="2000" b="1" dirty="0">
                <a:solidFill>
                  <a:srgbClr val="00984F"/>
                </a:solidFill>
                <a:latin typeface="Montserrat" panose="00000500000000000000" pitchFamily="2" charset="-52"/>
                <a:sym typeface="Syne"/>
              </a:rPr>
              <a:t>Информационные проекты</a:t>
            </a:r>
          </a:p>
        </p:txBody>
      </p:sp>
      <p:sp>
        <p:nvSpPr>
          <p:cNvPr id="491" name="Google Shape;491;p41"/>
          <p:cNvSpPr/>
          <p:nvPr/>
        </p:nvSpPr>
        <p:spPr>
          <a:xfrm>
            <a:off x="3287099" y="3772750"/>
            <a:ext cx="667200" cy="667200"/>
          </a:xfrm>
          <a:prstGeom prst="rect">
            <a:avLst/>
          </a:prstGeom>
          <a:solidFill>
            <a:srgbClr val="009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6F0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160605" y="3718906"/>
            <a:ext cx="2936717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sz="2000" b="1" dirty="0">
                <a:solidFill>
                  <a:schemeClr val="dk1"/>
                </a:solidFill>
                <a:latin typeface="Montserrat" panose="00000500000000000000" pitchFamily="2" charset="-52"/>
              </a:rPr>
              <a:t>Инфраструктурные проекты</a:t>
            </a:r>
            <a:endParaRPr sz="2000" b="1" dirty="0">
              <a:solidFill>
                <a:schemeClr val="dk1"/>
              </a:solidFill>
              <a:latin typeface="Montserrat" panose="00000500000000000000" pitchFamily="2" charset="-52"/>
              <a:sym typeface="Syne"/>
            </a:endParaRPr>
          </a:p>
        </p:txBody>
      </p:sp>
      <p:sp>
        <p:nvSpPr>
          <p:cNvPr id="502" name="Google Shape;502;p41"/>
          <p:cNvSpPr/>
          <p:nvPr/>
        </p:nvSpPr>
        <p:spPr>
          <a:xfrm>
            <a:off x="3432450" y="3919627"/>
            <a:ext cx="376503" cy="373442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1"/>
          <p:cNvSpPr/>
          <p:nvPr/>
        </p:nvSpPr>
        <p:spPr>
          <a:xfrm>
            <a:off x="5333022" y="2575534"/>
            <a:ext cx="380241" cy="318104"/>
          </a:xfrm>
          <a:custGeom>
            <a:avLst/>
            <a:gdLst/>
            <a:ahLst/>
            <a:cxnLst/>
            <a:rect l="l" t="t" r="r" b="b"/>
            <a:pathLst>
              <a:path w="12918" h="10807" extrusionOk="0">
                <a:moveTo>
                  <a:pt x="10807" y="851"/>
                </a:moveTo>
                <a:cubicBezTo>
                  <a:pt x="10366" y="1608"/>
                  <a:pt x="10366" y="2584"/>
                  <a:pt x="10807" y="3340"/>
                </a:cubicBezTo>
                <a:lnTo>
                  <a:pt x="2332" y="3340"/>
                </a:lnTo>
                <a:cubicBezTo>
                  <a:pt x="1765" y="3340"/>
                  <a:pt x="1293" y="2962"/>
                  <a:pt x="1135" y="2458"/>
                </a:cubicBezTo>
                <a:cubicBezTo>
                  <a:pt x="915" y="1671"/>
                  <a:pt x="1513" y="851"/>
                  <a:pt x="2332" y="851"/>
                </a:cubicBezTo>
                <a:close/>
                <a:moveTo>
                  <a:pt x="8822" y="4159"/>
                </a:moveTo>
                <a:lnTo>
                  <a:pt x="8822" y="6648"/>
                </a:lnTo>
                <a:lnTo>
                  <a:pt x="1891" y="6648"/>
                </a:lnTo>
                <a:lnTo>
                  <a:pt x="1891" y="4159"/>
                </a:lnTo>
                <a:close/>
                <a:moveTo>
                  <a:pt x="10524" y="4159"/>
                </a:moveTo>
                <a:lnTo>
                  <a:pt x="10524" y="6648"/>
                </a:lnTo>
                <a:lnTo>
                  <a:pt x="9704" y="6648"/>
                </a:lnTo>
                <a:lnTo>
                  <a:pt x="9704" y="4159"/>
                </a:lnTo>
                <a:close/>
                <a:moveTo>
                  <a:pt x="12130" y="4159"/>
                </a:moveTo>
                <a:lnTo>
                  <a:pt x="12130" y="6648"/>
                </a:lnTo>
                <a:lnTo>
                  <a:pt x="11343" y="6648"/>
                </a:lnTo>
                <a:lnTo>
                  <a:pt x="11343" y="4159"/>
                </a:lnTo>
                <a:close/>
                <a:moveTo>
                  <a:pt x="1986" y="7467"/>
                </a:moveTo>
                <a:lnTo>
                  <a:pt x="1986" y="9956"/>
                </a:lnTo>
                <a:lnTo>
                  <a:pt x="1104" y="9956"/>
                </a:lnTo>
                <a:lnTo>
                  <a:pt x="1104" y="7467"/>
                </a:lnTo>
                <a:close/>
                <a:moveTo>
                  <a:pt x="3624" y="7467"/>
                </a:moveTo>
                <a:lnTo>
                  <a:pt x="3624" y="9956"/>
                </a:lnTo>
                <a:lnTo>
                  <a:pt x="2805" y="9956"/>
                </a:lnTo>
                <a:lnTo>
                  <a:pt x="2805" y="7467"/>
                </a:lnTo>
                <a:close/>
                <a:moveTo>
                  <a:pt x="11311" y="7467"/>
                </a:moveTo>
                <a:lnTo>
                  <a:pt x="11311" y="9956"/>
                </a:lnTo>
                <a:lnTo>
                  <a:pt x="4443" y="9956"/>
                </a:lnTo>
                <a:lnTo>
                  <a:pt x="4443" y="7467"/>
                </a:lnTo>
                <a:close/>
                <a:moveTo>
                  <a:pt x="2364" y="1"/>
                </a:moveTo>
                <a:cubicBezTo>
                  <a:pt x="1671" y="1"/>
                  <a:pt x="1041" y="379"/>
                  <a:pt x="631" y="914"/>
                </a:cubicBezTo>
                <a:cubicBezTo>
                  <a:pt x="1" y="1828"/>
                  <a:pt x="253" y="3088"/>
                  <a:pt x="1104" y="3718"/>
                </a:cubicBezTo>
                <a:lnTo>
                  <a:pt x="1104" y="6648"/>
                </a:lnTo>
                <a:lnTo>
                  <a:pt x="694" y="6648"/>
                </a:lnTo>
                <a:cubicBezTo>
                  <a:pt x="442" y="6648"/>
                  <a:pt x="284" y="6837"/>
                  <a:pt x="284" y="7058"/>
                </a:cubicBezTo>
                <a:lnTo>
                  <a:pt x="284" y="10366"/>
                </a:lnTo>
                <a:cubicBezTo>
                  <a:pt x="284" y="10618"/>
                  <a:pt x="473" y="10807"/>
                  <a:pt x="694" y="10807"/>
                </a:cubicBezTo>
                <a:lnTo>
                  <a:pt x="11721" y="10807"/>
                </a:lnTo>
                <a:cubicBezTo>
                  <a:pt x="11941" y="10807"/>
                  <a:pt x="12130" y="10618"/>
                  <a:pt x="12130" y="10366"/>
                </a:cubicBezTo>
                <a:lnTo>
                  <a:pt x="12130" y="7499"/>
                </a:lnTo>
                <a:lnTo>
                  <a:pt x="12540" y="7499"/>
                </a:lnTo>
                <a:cubicBezTo>
                  <a:pt x="12760" y="7499"/>
                  <a:pt x="12918" y="7310"/>
                  <a:pt x="12918" y="7058"/>
                </a:cubicBezTo>
                <a:lnTo>
                  <a:pt x="12918" y="3750"/>
                </a:lnTo>
                <a:cubicBezTo>
                  <a:pt x="12918" y="3529"/>
                  <a:pt x="12760" y="3340"/>
                  <a:pt x="12540" y="3340"/>
                </a:cubicBezTo>
                <a:lnTo>
                  <a:pt x="11878" y="3340"/>
                </a:lnTo>
                <a:cubicBezTo>
                  <a:pt x="11091" y="2647"/>
                  <a:pt x="11122" y="1387"/>
                  <a:pt x="11973" y="757"/>
                </a:cubicBezTo>
                <a:cubicBezTo>
                  <a:pt x="12256" y="536"/>
                  <a:pt x="12130" y="64"/>
                  <a:pt x="117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41"/>
          <p:cNvGrpSpPr/>
          <p:nvPr/>
        </p:nvGrpSpPr>
        <p:grpSpPr>
          <a:xfrm>
            <a:off x="3484356" y="2547701"/>
            <a:ext cx="272686" cy="373766"/>
            <a:chOff x="-38275925" y="1946600"/>
            <a:chExt cx="231600" cy="317450"/>
          </a:xfrm>
        </p:grpSpPr>
        <p:sp>
          <p:nvSpPr>
            <p:cNvPr id="505" name="Google Shape;505;p41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41"/>
          <p:cNvSpPr/>
          <p:nvPr/>
        </p:nvSpPr>
        <p:spPr>
          <a:xfrm>
            <a:off x="5413237" y="3919006"/>
            <a:ext cx="219821" cy="374678"/>
          </a:xfrm>
          <a:custGeom>
            <a:avLst/>
            <a:gdLst/>
            <a:ahLst/>
            <a:cxnLst/>
            <a:rect l="l" t="t" r="r" b="b"/>
            <a:pathLst>
              <a:path w="7468" h="12729" extrusionOk="0">
                <a:moveTo>
                  <a:pt x="3715" y="5763"/>
                </a:moveTo>
                <a:cubicBezTo>
                  <a:pt x="3853" y="5763"/>
                  <a:pt x="3994" y="5833"/>
                  <a:pt x="4096" y="5955"/>
                </a:cubicBezTo>
                <a:cubicBezTo>
                  <a:pt x="4285" y="6239"/>
                  <a:pt x="4096" y="6585"/>
                  <a:pt x="3718" y="6585"/>
                </a:cubicBezTo>
                <a:cubicBezTo>
                  <a:pt x="3561" y="6585"/>
                  <a:pt x="3466" y="6491"/>
                  <a:pt x="3372" y="6396"/>
                </a:cubicBezTo>
                <a:cubicBezTo>
                  <a:pt x="3246" y="6239"/>
                  <a:pt x="3309" y="5955"/>
                  <a:pt x="3498" y="5829"/>
                </a:cubicBezTo>
                <a:cubicBezTo>
                  <a:pt x="3565" y="5784"/>
                  <a:pt x="3639" y="5763"/>
                  <a:pt x="3715" y="5763"/>
                </a:cubicBezTo>
                <a:close/>
                <a:moveTo>
                  <a:pt x="4128" y="1922"/>
                </a:moveTo>
                <a:lnTo>
                  <a:pt x="6554" y="6176"/>
                </a:lnTo>
                <a:lnTo>
                  <a:pt x="5104" y="9074"/>
                </a:lnTo>
                <a:lnTo>
                  <a:pt x="2300" y="9074"/>
                </a:lnTo>
                <a:cubicBezTo>
                  <a:pt x="1954" y="8349"/>
                  <a:pt x="977" y="6333"/>
                  <a:pt x="851" y="6176"/>
                </a:cubicBezTo>
                <a:lnTo>
                  <a:pt x="3309" y="1922"/>
                </a:lnTo>
                <a:lnTo>
                  <a:pt x="3309" y="5010"/>
                </a:lnTo>
                <a:cubicBezTo>
                  <a:pt x="2836" y="5167"/>
                  <a:pt x="2458" y="5640"/>
                  <a:pt x="2458" y="6176"/>
                </a:cubicBezTo>
                <a:cubicBezTo>
                  <a:pt x="2458" y="6837"/>
                  <a:pt x="3025" y="7436"/>
                  <a:pt x="3718" y="7436"/>
                </a:cubicBezTo>
                <a:cubicBezTo>
                  <a:pt x="4411" y="7436"/>
                  <a:pt x="4978" y="6900"/>
                  <a:pt x="4947" y="6176"/>
                </a:cubicBezTo>
                <a:cubicBezTo>
                  <a:pt x="4947" y="5640"/>
                  <a:pt x="4600" y="5199"/>
                  <a:pt x="4128" y="5010"/>
                </a:cubicBezTo>
                <a:lnTo>
                  <a:pt x="4128" y="1922"/>
                </a:lnTo>
                <a:close/>
                <a:moveTo>
                  <a:pt x="4947" y="9893"/>
                </a:moveTo>
                <a:lnTo>
                  <a:pt x="4947" y="11815"/>
                </a:lnTo>
                <a:lnTo>
                  <a:pt x="2458" y="11815"/>
                </a:lnTo>
                <a:lnTo>
                  <a:pt x="2458" y="9893"/>
                </a:lnTo>
                <a:close/>
                <a:moveTo>
                  <a:pt x="3592" y="1"/>
                </a:moveTo>
                <a:cubicBezTo>
                  <a:pt x="3529" y="32"/>
                  <a:pt x="3466" y="95"/>
                  <a:pt x="3435" y="127"/>
                </a:cubicBezTo>
                <a:cubicBezTo>
                  <a:pt x="3435" y="127"/>
                  <a:pt x="3435" y="158"/>
                  <a:pt x="3372" y="158"/>
                </a:cubicBezTo>
                <a:lnTo>
                  <a:pt x="3372" y="190"/>
                </a:lnTo>
                <a:lnTo>
                  <a:pt x="64" y="5987"/>
                </a:lnTo>
                <a:cubicBezTo>
                  <a:pt x="1" y="6113"/>
                  <a:pt x="1" y="6270"/>
                  <a:pt x="64" y="6396"/>
                </a:cubicBezTo>
                <a:lnTo>
                  <a:pt x="1670" y="9610"/>
                </a:lnTo>
                <a:lnTo>
                  <a:pt x="1670" y="12288"/>
                </a:lnTo>
                <a:cubicBezTo>
                  <a:pt x="1670" y="12540"/>
                  <a:pt x="1891" y="12729"/>
                  <a:pt x="2080" y="12729"/>
                </a:cubicBezTo>
                <a:lnTo>
                  <a:pt x="5388" y="12729"/>
                </a:lnTo>
                <a:cubicBezTo>
                  <a:pt x="5608" y="12729"/>
                  <a:pt x="5829" y="12540"/>
                  <a:pt x="5829" y="12288"/>
                </a:cubicBezTo>
                <a:lnTo>
                  <a:pt x="5829" y="9610"/>
                </a:lnTo>
                <a:lnTo>
                  <a:pt x="7436" y="6396"/>
                </a:lnTo>
                <a:cubicBezTo>
                  <a:pt x="7467" y="6239"/>
                  <a:pt x="7436" y="6113"/>
                  <a:pt x="7404" y="5987"/>
                </a:cubicBezTo>
                <a:lnTo>
                  <a:pt x="4096" y="190"/>
                </a:lnTo>
                <a:lnTo>
                  <a:pt x="4096" y="158"/>
                </a:lnTo>
                <a:cubicBezTo>
                  <a:pt x="4096" y="158"/>
                  <a:pt x="4096" y="127"/>
                  <a:pt x="4033" y="127"/>
                </a:cubicBezTo>
                <a:cubicBezTo>
                  <a:pt x="4002" y="95"/>
                  <a:pt x="3970" y="32"/>
                  <a:pt x="387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299713-50BB-4D1F-B781-53AA6B51E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135" y="4681069"/>
            <a:ext cx="2824863" cy="3234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/>
          <p:nvPr/>
        </p:nvSpPr>
        <p:spPr>
          <a:xfrm>
            <a:off x="-1" y="530574"/>
            <a:ext cx="4095345" cy="4082289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B8066-067F-4A57-BA0E-A26645736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0" r="7784" b="10187"/>
          <a:stretch/>
        </p:blipFill>
        <p:spPr>
          <a:xfrm>
            <a:off x="2031063" y="530574"/>
            <a:ext cx="7112925" cy="4070701"/>
          </a:xfrm>
          <a:prstGeom prst="rect">
            <a:avLst/>
          </a:prstGeom>
        </p:spPr>
      </p:pic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2031069" y="1572075"/>
            <a:ext cx="448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000" dirty="0">
                <a:solidFill>
                  <a:schemeClr val="bg1"/>
                </a:solidFill>
                <a:latin typeface="Montserrat" panose="00000500000000000000" pitchFamily="2" charset="-52"/>
              </a:rPr>
              <a:t>Как реализовать план</a:t>
            </a:r>
            <a:endParaRPr sz="3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07" name="Google Shape;207;p30"/>
          <p:cNvSpPr/>
          <p:nvPr/>
        </p:nvSpPr>
        <p:spPr>
          <a:xfrm rot="10800000">
            <a:off x="3762100" y="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30"/>
          <p:cNvGrpSpPr/>
          <p:nvPr/>
        </p:nvGrpSpPr>
        <p:grpSpPr>
          <a:xfrm>
            <a:off x="7651075" y="3461700"/>
            <a:ext cx="1492931" cy="1681800"/>
            <a:chOff x="7651063" y="542075"/>
            <a:chExt cx="1492931" cy="1681800"/>
          </a:xfrm>
        </p:grpSpPr>
        <p:sp>
          <p:nvSpPr>
            <p:cNvPr id="209" name="Google Shape;209;p30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0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0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9;p29">
            <a:extLst>
              <a:ext uri="{FF2B5EF4-FFF2-40B4-BE49-F238E27FC236}">
                <a16:creationId xmlns:a16="http://schemas.microsoft.com/office/drawing/2014/main" id="{7F1AD9E3-2710-4FA4-88B8-72E8D012BE94}"/>
              </a:ext>
            </a:extLst>
          </p:cNvPr>
          <p:cNvSpPr txBox="1">
            <a:spLocks/>
          </p:cNvSpPr>
          <p:nvPr/>
        </p:nvSpPr>
        <p:spPr>
          <a:xfrm>
            <a:off x="2093982" y="2586525"/>
            <a:ext cx="776400" cy="738900"/>
          </a:xfrm>
          <a:prstGeom prst="rect">
            <a:avLst/>
          </a:prstGeom>
          <a:solidFill>
            <a:srgbClr val="00984F"/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yne"/>
              <a:buNone/>
              <a:defRPr sz="4000" b="1" i="0" u="none" strike="noStrike" cap="none">
                <a:solidFill>
                  <a:schemeClr val="lt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" sz="3000" dirty="0"/>
              <a:t>01</a:t>
            </a:r>
          </a:p>
        </p:txBody>
      </p:sp>
      <p:sp>
        <p:nvSpPr>
          <p:cNvPr id="18" name="Google Shape;194;p29">
            <a:extLst>
              <a:ext uri="{FF2B5EF4-FFF2-40B4-BE49-F238E27FC236}">
                <a16:creationId xmlns:a16="http://schemas.microsoft.com/office/drawing/2014/main" id="{80524FDB-A5C7-41BD-BA24-6AD0DE2BFB9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250" y="2699025"/>
            <a:ext cx="3614511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/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  <a:sym typeface="Syne"/>
              </a:rPr>
              <a:t>Развивать круглогодичный туризм</a:t>
            </a:r>
          </a:p>
        </p:txBody>
      </p:sp>
      <p:sp>
        <p:nvSpPr>
          <p:cNvPr id="21" name="Google Shape;179;p29">
            <a:extLst>
              <a:ext uri="{FF2B5EF4-FFF2-40B4-BE49-F238E27FC236}">
                <a16:creationId xmlns:a16="http://schemas.microsoft.com/office/drawing/2014/main" id="{3268CF15-E159-403E-8F8C-D103D096C9AE}"/>
              </a:ext>
            </a:extLst>
          </p:cNvPr>
          <p:cNvSpPr txBox="1">
            <a:spLocks/>
          </p:cNvSpPr>
          <p:nvPr/>
        </p:nvSpPr>
        <p:spPr>
          <a:xfrm>
            <a:off x="2093982" y="3437576"/>
            <a:ext cx="776400" cy="738900"/>
          </a:xfrm>
          <a:prstGeom prst="rect">
            <a:avLst/>
          </a:prstGeom>
          <a:solidFill>
            <a:srgbClr val="D91A1A"/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yne"/>
              <a:buNone/>
              <a:defRPr sz="4000" b="1" i="0" u="none" strike="noStrike" cap="none">
                <a:solidFill>
                  <a:schemeClr val="lt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" sz="3000" dirty="0"/>
              <a:t>0</a:t>
            </a:r>
            <a:r>
              <a:rPr lang="ru-RU" sz="3000" dirty="0"/>
              <a:t>2</a:t>
            </a:r>
            <a:endParaRPr lang="en" sz="3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BAB5F8-03F4-4472-99DF-31BE2C120F43}"/>
              </a:ext>
            </a:extLst>
          </p:cNvPr>
          <p:cNvSpPr/>
          <p:nvPr/>
        </p:nvSpPr>
        <p:spPr>
          <a:xfrm>
            <a:off x="2966605" y="3522149"/>
            <a:ext cx="3546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  <a:ea typeface="Roboto"/>
                <a:sym typeface="Roboto"/>
              </a:rPr>
              <a:t>Использовать имеющийся</a:t>
            </a:r>
          </a:p>
          <a:p>
            <a:r>
              <a:rPr lang="ru-RU" sz="1800" b="1" dirty="0">
                <a:solidFill>
                  <a:schemeClr val="bg1"/>
                </a:solidFill>
                <a:latin typeface="Montserrat" panose="00000500000000000000" pitchFamily="2" charset="-52"/>
                <a:ea typeface="Roboto"/>
                <a:sym typeface="Roboto"/>
              </a:rPr>
              <a:t>потенциал страны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F7F78D-DA85-47FC-84F8-6BD976A19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2" y="1669433"/>
            <a:ext cx="1927343" cy="17681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>
            <a:off x="-9400" y="0"/>
            <a:ext cx="9144000" cy="128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ctrTitle"/>
          </p:nvPr>
        </p:nvSpPr>
        <p:spPr>
          <a:xfrm>
            <a:off x="713250" y="249215"/>
            <a:ext cx="7717500" cy="8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Montserrat" panose="00000500000000000000" pitchFamily="2" charset="-52"/>
              </a:rPr>
              <a:t>Санаторно-курортная отрасль</a:t>
            </a:r>
            <a:endParaRPr dirty="0">
              <a:latin typeface="Montserrat" panose="00000500000000000000" pitchFamily="2" charset="-52"/>
            </a:endParaRPr>
          </a:p>
        </p:txBody>
      </p:sp>
      <p:graphicFrame>
        <p:nvGraphicFramePr>
          <p:cNvPr id="163" name="Google Shape;163;p28"/>
          <p:cNvGraphicFramePr/>
          <p:nvPr>
            <p:extLst>
              <p:ext uri="{D42A27DB-BD31-4B8C-83A1-F6EECF244321}">
                <p14:modId xmlns:p14="http://schemas.microsoft.com/office/powerpoint/2010/main" val="3478065128"/>
              </p:ext>
            </p:extLst>
          </p:nvPr>
        </p:nvGraphicFramePr>
        <p:xfrm>
          <a:off x="1187326" y="1646943"/>
          <a:ext cx="7177515" cy="2783977"/>
        </p:xfrm>
        <a:graphic>
          <a:graphicData uri="http://schemas.openxmlformats.org/drawingml/2006/table">
            <a:tbl>
              <a:tblPr>
                <a:noFill/>
                <a:tableStyleId>{42445115-6C72-4E78-9815-56292A0A1A8C}</a:tableStyleId>
              </a:tblPr>
              <a:tblGrid>
                <a:gridCol w="843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673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3000" b="1" dirty="0">
                        <a:solidFill>
                          <a:schemeClr val="lt1"/>
                        </a:solidFill>
                        <a:uFill>
                          <a:noFill/>
                        </a:u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ru-RU" sz="2000" b="1" i="0" u="none" strike="noStrike" cap="none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Arial"/>
                          <a:cs typeface="Arial"/>
                          <a:sym typeface="Arial"/>
                        </a:rPr>
                        <a:t>Создание сети санаторно-курортных резортов на базе имеющихся госучреждений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7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Arial"/>
                          <a:cs typeface="Arial"/>
                          <a:sym typeface="Arial"/>
                        </a:rPr>
                        <a:t>Разработка Дорожной карты </a:t>
                      </a:r>
                      <a:endParaRPr lang="ru-RU" sz="2000" b="1" i="0" u="none" strike="noStrike" cap="none" dirty="0">
                        <a:solidFill>
                          <a:schemeClr val="dk1"/>
                        </a:solidFill>
                        <a:latin typeface="Montserrat" panose="00000500000000000000" pitchFamily="2" charset="-52"/>
                        <a:ea typeface="Roboto"/>
                        <a:cs typeface="Arial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u="none" strike="noStrike" cap="none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Arial"/>
                          <a:cs typeface="Arial"/>
                          <a:sym typeface="Arial"/>
                        </a:rPr>
                        <a:t>Привлечение инвесторов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7" name="Google Shape;167;p28"/>
          <p:cNvSpPr/>
          <p:nvPr/>
        </p:nvSpPr>
        <p:spPr>
          <a:xfrm rot="10800000">
            <a:off x="0" y="0"/>
            <a:ext cx="1246200" cy="1230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8"/>
          <p:cNvGrpSpPr/>
          <p:nvPr/>
        </p:nvGrpSpPr>
        <p:grpSpPr>
          <a:xfrm>
            <a:off x="7897540" y="2300214"/>
            <a:ext cx="1246150" cy="1403798"/>
            <a:chOff x="7651063" y="542075"/>
            <a:chExt cx="1492931" cy="1681800"/>
          </a:xfrm>
        </p:grpSpPr>
        <p:sp>
          <p:nvSpPr>
            <p:cNvPr id="169" name="Google Shape;169;p28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79;p29">
            <a:extLst>
              <a:ext uri="{FF2B5EF4-FFF2-40B4-BE49-F238E27FC236}">
                <a16:creationId xmlns:a16="http://schemas.microsoft.com/office/drawing/2014/main" id="{09217E47-B356-4D69-BAF1-485508A110D6}"/>
              </a:ext>
            </a:extLst>
          </p:cNvPr>
          <p:cNvSpPr txBox="1">
            <a:spLocks/>
          </p:cNvSpPr>
          <p:nvPr/>
        </p:nvSpPr>
        <p:spPr>
          <a:xfrm>
            <a:off x="1233145" y="2950138"/>
            <a:ext cx="776400" cy="738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yne"/>
              <a:buNone/>
              <a:defRPr sz="4000" b="1" i="0" u="none" strike="noStrike" cap="none">
                <a:solidFill>
                  <a:schemeClr val="lt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" sz="3000" dirty="0"/>
              <a:t>0</a:t>
            </a:r>
            <a:r>
              <a:rPr lang="ru-RU" sz="3000" dirty="0"/>
              <a:t>2</a:t>
            </a:r>
            <a:endParaRPr lang="en" sz="3000" dirty="0"/>
          </a:p>
        </p:txBody>
      </p:sp>
      <p:sp>
        <p:nvSpPr>
          <p:cNvPr id="15" name="Google Shape;179;p29">
            <a:extLst>
              <a:ext uri="{FF2B5EF4-FFF2-40B4-BE49-F238E27FC236}">
                <a16:creationId xmlns:a16="http://schemas.microsoft.com/office/drawing/2014/main" id="{73955CC4-674F-46F5-AFF9-22A7C944C318}"/>
              </a:ext>
            </a:extLst>
          </p:cNvPr>
          <p:cNvSpPr txBox="1">
            <a:spLocks/>
          </p:cNvSpPr>
          <p:nvPr/>
        </p:nvSpPr>
        <p:spPr>
          <a:xfrm>
            <a:off x="1233108" y="3676929"/>
            <a:ext cx="776400" cy="738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yne"/>
              <a:buNone/>
              <a:defRPr sz="4000" b="1" i="0" u="none" strike="noStrike" cap="none">
                <a:solidFill>
                  <a:schemeClr val="lt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" sz="3000" dirty="0"/>
              <a:t>0</a:t>
            </a:r>
            <a:r>
              <a:rPr lang="ru-RU" sz="3000" dirty="0"/>
              <a:t>3</a:t>
            </a:r>
            <a:endParaRPr lang="en" sz="3000" dirty="0"/>
          </a:p>
        </p:txBody>
      </p:sp>
      <p:sp>
        <p:nvSpPr>
          <p:cNvPr id="16" name="Google Shape;179;p29">
            <a:extLst>
              <a:ext uri="{FF2B5EF4-FFF2-40B4-BE49-F238E27FC236}">
                <a16:creationId xmlns:a16="http://schemas.microsoft.com/office/drawing/2014/main" id="{AA2A4621-344B-4BE3-9D1F-B106EEEF2F88}"/>
              </a:ext>
            </a:extLst>
          </p:cNvPr>
          <p:cNvSpPr txBox="1">
            <a:spLocks/>
          </p:cNvSpPr>
          <p:nvPr/>
        </p:nvSpPr>
        <p:spPr>
          <a:xfrm>
            <a:off x="1233182" y="1853897"/>
            <a:ext cx="776400" cy="738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yne"/>
              <a:buNone/>
              <a:defRPr sz="4000" b="1" i="0" u="none" strike="noStrike" cap="none">
                <a:solidFill>
                  <a:schemeClr val="lt1"/>
                </a:solidFill>
                <a:latin typeface="Syne"/>
                <a:ea typeface="Syne"/>
                <a:cs typeface="Syne"/>
                <a:sym typeface="Sy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" sz="3000" dirty="0"/>
              <a:t>0</a:t>
            </a:r>
            <a:r>
              <a:rPr lang="ru-RU" sz="3000" dirty="0"/>
              <a:t>1</a:t>
            </a:r>
            <a:endParaRPr lang="en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77B990-1D16-46B2-A9F1-1998865AC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248" y="-12"/>
            <a:ext cx="3854599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A9A54E-DEB5-47EE-AED2-B6A30D871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485" y="73152"/>
            <a:ext cx="3283436" cy="1794945"/>
          </a:xfrm>
          <a:prstGeom prst="rect">
            <a:avLst/>
          </a:prstGeom>
        </p:spPr>
      </p:pic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4078255" y="2837976"/>
            <a:ext cx="5001900" cy="10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000" dirty="0">
                <a:latin typeface="Montserrat" panose="00000500000000000000" pitchFamily="2" charset="-52"/>
              </a:rPr>
              <a:t>Создание круглогодичных кластеров активного отдыха, включая строительство международных аэропортов</a:t>
            </a:r>
            <a:endParaRPr sz="3000" dirty="0">
              <a:latin typeface="Montserrat" panose="00000500000000000000" pitchFamily="2" charset="-52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7943100" y="3957900"/>
            <a:ext cx="1200900" cy="1185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31"/>
          <p:cNvGrpSpPr/>
          <p:nvPr/>
        </p:nvGrpSpPr>
        <p:grpSpPr>
          <a:xfrm flipH="1">
            <a:off x="3314957" y="-24"/>
            <a:ext cx="1066849" cy="1201814"/>
            <a:chOff x="7651063" y="542075"/>
            <a:chExt cx="1492931" cy="1681800"/>
          </a:xfrm>
        </p:grpSpPr>
        <p:sp>
          <p:nvSpPr>
            <p:cNvPr id="222" name="Google Shape;222;p31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1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1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31"/>
          <p:cNvSpPr/>
          <p:nvPr/>
        </p:nvSpPr>
        <p:spPr>
          <a:xfrm rot="-5400000">
            <a:off x="2055886" y="3346034"/>
            <a:ext cx="1654865" cy="1940066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9EA50A-71DC-4329-A519-E6E5586E6334}"/>
              </a:ext>
            </a:extLst>
          </p:cNvPr>
          <p:cNvSpPr/>
          <p:nvPr/>
        </p:nvSpPr>
        <p:spPr>
          <a:xfrm>
            <a:off x="6154249" y="73152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  <a:ea typeface="Roboto"/>
                <a:sym typeface="Roboto"/>
              </a:rPr>
              <a:t>Оруу-Сай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87E906-8439-463A-A6A7-74A3A22E1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794" y="111869"/>
            <a:ext cx="280336" cy="28033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32B57-1FB5-4BF4-9088-C9FD4C16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627" y="199167"/>
            <a:ext cx="280336" cy="2803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31C7BD-AE27-4D42-9720-3DEB2C89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835" y="1043031"/>
            <a:ext cx="280336" cy="28033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22A988-FCBE-472A-8989-763CA33F231D}"/>
              </a:ext>
            </a:extLst>
          </p:cNvPr>
          <p:cNvSpPr/>
          <p:nvPr/>
        </p:nvSpPr>
        <p:spPr>
          <a:xfrm>
            <a:off x="7644989" y="5816"/>
            <a:ext cx="772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  <a:ea typeface="Roboto"/>
              </a:rPr>
              <a:t>Каракол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281AB3-CB3A-4D73-96FF-63A98539B265}"/>
              </a:ext>
            </a:extLst>
          </p:cNvPr>
          <p:cNvSpPr/>
          <p:nvPr/>
        </p:nvSpPr>
        <p:spPr>
          <a:xfrm>
            <a:off x="5315482" y="1004672"/>
            <a:ext cx="7184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  <a:ea typeface="Roboto"/>
              </a:rPr>
              <a:t>Исфана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D876637-9E2F-45DC-9A92-23C3864763FA}"/>
              </a:ext>
            </a:extLst>
          </p:cNvPr>
          <p:cNvSpPr/>
          <p:nvPr/>
        </p:nvSpPr>
        <p:spPr>
          <a:xfrm>
            <a:off x="2164852" y="4427589"/>
            <a:ext cx="1468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  <a:ea typeface="Roboto"/>
              </a:rPr>
              <a:t>Сочи,</a:t>
            </a:r>
          </a:p>
          <a:p>
            <a:r>
              <a:rPr lang="ru-RU" sz="1000" b="1" dirty="0">
                <a:solidFill>
                  <a:schemeClr val="tx1"/>
                </a:solidFill>
                <a:latin typeface="Montserrat" panose="00000500000000000000" pitchFamily="2" charset="-52"/>
                <a:ea typeface="Roboto"/>
              </a:rPr>
              <a:t>«Красная Поляна»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/>
          <p:nvPr/>
        </p:nvSpPr>
        <p:spPr>
          <a:xfrm>
            <a:off x="-9400" y="0"/>
            <a:ext cx="9153300" cy="153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ctrTitle"/>
          </p:nvPr>
        </p:nvSpPr>
        <p:spPr>
          <a:xfrm>
            <a:off x="635429" y="278500"/>
            <a:ext cx="7717500" cy="8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" panose="00000500000000000000" pitchFamily="2" charset="-52"/>
              </a:rPr>
              <a:t>Выводы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249" name="Google Shape;249;p33"/>
          <p:cNvSpPr txBox="1">
            <a:spLocks noGrp="1"/>
          </p:cNvSpPr>
          <p:nvPr>
            <p:ph type="subTitle" idx="3"/>
          </p:nvPr>
        </p:nvSpPr>
        <p:spPr>
          <a:xfrm>
            <a:off x="2192345" y="2288225"/>
            <a:ext cx="4047865" cy="448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dirty="0">
                <a:latin typeface="Montserrat" panose="00000500000000000000" pitchFamily="2" charset="-52"/>
                <a:cs typeface="Arial"/>
                <a:sym typeface="Arial"/>
              </a:rPr>
              <a:t>Привлечение иностранных компаний для создания нужного нам Проекта</a:t>
            </a:r>
            <a:endParaRPr dirty="0">
              <a:latin typeface="Montserrat" panose="00000500000000000000" pitchFamily="2" charset="-52"/>
              <a:cs typeface="Arial"/>
              <a:sym typeface="Arial"/>
            </a:endParaRPr>
          </a:p>
        </p:txBody>
      </p:sp>
      <p:sp>
        <p:nvSpPr>
          <p:cNvPr id="250" name="Google Shape;250;p33"/>
          <p:cNvSpPr txBox="1">
            <a:spLocks noGrp="1"/>
          </p:cNvSpPr>
          <p:nvPr>
            <p:ph type="subTitle" idx="4"/>
          </p:nvPr>
        </p:nvSpPr>
        <p:spPr>
          <a:xfrm>
            <a:off x="2190814" y="3836836"/>
            <a:ext cx="4329971" cy="448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dirty="0">
                <a:solidFill>
                  <a:srgbClr val="00984F"/>
                </a:solidFill>
                <a:latin typeface="Montserrat" panose="00000500000000000000" pitchFamily="2" charset="-52"/>
                <a:cs typeface="Arial"/>
              </a:rPr>
              <a:t>Имидж среди иностранных инвесторов</a:t>
            </a:r>
            <a:endParaRPr dirty="0">
              <a:solidFill>
                <a:srgbClr val="00984F"/>
              </a:solidFill>
              <a:latin typeface="Montserrat" panose="00000500000000000000" pitchFamily="2" charset="-52"/>
              <a:cs typeface="Arial"/>
            </a:endParaRPr>
          </a:p>
        </p:txBody>
      </p:sp>
      <p:sp>
        <p:nvSpPr>
          <p:cNvPr id="251" name="Google Shape;251;p33"/>
          <p:cNvSpPr/>
          <p:nvPr/>
        </p:nvSpPr>
        <p:spPr>
          <a:xfrm rot="10800000">
            <a:off x="5229700" y="1533000"/>
            <a:ext cx="3610500" cy="36105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3"/>
          <p:cNvSpPr/>
          <p:nvPr/>
        </p:nvSpPr>
        <p:spPr>
          <a:xfrm rot="10800000">
            <a:off x="6330550" y="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33"/>
          <p:cNvGrpSpPr/>
          <p:nvPr/>
        </p:nvGrpSpPr>
        <p:grpSpPr>
          <a:xfrm rot="-5400000">
            <a:off x="7556625" y="2497350"/>
            <a:ext cx="1492931" cy="1681800"/>
            <a:chOff x="7651063" y="542075"/>
            <a:chExt cx="1492931" cy="1681800"/>
          </a:xfrm>
        </p:grpSpPr>
        <p:sp>
          <p:nvSpPr>
            <p:cNvPr id="254" name="Google Shape;254;p33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33"/>
          <p:cNvSpPr/>
          <p:nvPr/>
        </p:nvSpPr>
        <p:spPr>
          <a:xfrm>
            <a:off x="715975" y="1896811"/>
            <a:ext cx="1129500" cy="1100100"/>
          </a:xfrm>
          <a:prstGeom prst="rect">
            <a:avLst/>
          </a:prstGeom>
          <a:solidFill>
            <a:srgbClr val="009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3"/>
          <p:cNvSpPr/>
          <p:nvPr/>
        </p:nvSpPr>
        <p:spPr>
          <a:xfrm>
            <a:off x="715975" y="3503536"/>
            <a:ext cx="1129500" cy="110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3"/>
          <p:cNvSpPr/>
          <p:nvPr/>
        </p:nvSpPr>
        <p:spPr>
          <a:xfrm>
            <a:off x="1061314" y="3836836"/>
            <a:ext cx="438851" cy="433523"/>
          </a:xfrm>
          <a:custGeom>
            <a:avLst/>
            <a:gdLst/>
            <a:ahLst/>
            <a:cxnLst/>
            <a:rect l="l" t="t" r="r" b="b"/>
            <a:pathLst>
              <a:path w="12761" h="12607" extrusionOk="0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33"/>
          <p:cNvGrpSpPr/>
          <p:nvPr/>
        </p:nvGrpSpPr>
        <p:grpSpPr>
          <a:xfrm>
            <a:off x="1062845" y="2225489"/>
            <a:ext cx="438842" cy="443007"/>
            <a:chOff x="-60987050" y="2671400"/>
            <a:chExt cx="315850" cy="318825"/>
          </a:xfrm>
        </p:grpSpPr>
        <p:sp>
          <p:nvSpPr>
            <p:cNvPr id="262" name="Google Shape;262;p33"/>
            <p:cNvSpPr/>
            <p:nvPr/>
          </p:nvSpPr>
          <p:spPr>
            <a:xfrm>
              <a:off x="-60987050" y="2671400"/>
              <a:ext cx="315850" cy="318825"/>
            </a:xfrm>
            <a:custGeom>
              <a:avLst/>
              <a:gdLst/>
              <a:ahLst/>
              <a:cxnLst/>
              <a:rect l="l" t="t" r="r" b="b"/>
              <a:pathLst>
                <a:path w="12634" h="12753" extrusionOk="0">
                  <a:moveTo>
                    <a:pt x="6270" y="844"/>
                  </a:moveTo>
                  <a:lnTo>
                    <a:pt x="11783" y="3175"/>
                  </a:lnTo>
                  <a:lnTo>
                    <a:pt x="11783" y="4152"/>
                  </a:lnTo>
                  <a:lnTo>
                    <a:pt x="757" y="4152"/>
                  </a:lnTo>
                  <a:lnTo>
                    <a:pt x="757" y="3175"/>
                  </a:lnTo>
                  <a:lnTo>
                    <a:pt x="6270" y="844"/>
                  </a:lnTo>
                  <a:close/>
                  <a:moveTo>
                    <a:pt x="2552" y="5002"/>
                  </a:moveTo>
                  <a:lnTo>
                    <a:pt x="2552" y="10232"/>
                  </a:lnTo>
                  <a:lnTo>
                    <a:pt x="1733" y="10232"/>
                  </a:lnTo>
                  <a:lnTo>
                    <a:pt x="1733" y="5002"/>
                  </a:lnTo>
                  <a:close/>
                  <a:moveTo>
                    <a:pt x="5041" y="5002"/>
                  </a:moveTo>
                  <a:lnTo>
                    <a:pt x="5041" y="10232"/>
                  </a:lnTo>
                  <a:lnTo>
                    <a:pt x="3403" y="10232"/>
                  </a:lnTo>
                  <a:lnTo>
                    <a:pt x="3403" y="5002"/>
                  </a:lnTo>
                  <a:close/>
                  <a:moveTo>
                    <a:pt x="6711" y="5002"/>
                  </a:moveTo>
                  <a:lnTo>
                    <a:pt x="6711" y="10232"/>
                  </a:lnTo>
                  <a:lnTo>
                    <a:pt x="5860" y="10232"/>
                  </a:lnTo>
                  <a:lnTo>
                    <a:pt x="5860" y="5002"/>
                  </a:lnTo>
                  <a:close/>
                  <a:moveTo>
                    <a:pt x="9168" y="5002"/>
                  </a:moveTo>
                  <a:lnTo>
                    <a:pt x="9168" y="10232"/>
                  </a:lnTo>
                  <a:lnTo>
                    <a:pt x="7530" y="10232"/>
                  </a:lnTo>
                  <a:lnTo>
                    <a:pt x="7530" y="5002"/>
                  </a:lnTo>
                  <a:close/>
                  <a:moveTo>
                    <a:pt x="10838" y="5002"/>
                  </a:moveTo>
                  <a:lnTo>
                    <a:pt x="10838" y="10232"/>
                  </a:lnTo>
                  <a:lnTo>
                    <a:pt x="10019" y="10232"/>
                  </a:lnTo>
                  <a:lnTo>
                    <a:pt x="10019" y="5002"/>
                  </a:lnTo>
                  <a:close/>
                  <a:moveTo>
                    <a:pt x="11374" y="11020"/>
                  </a:moveTo>
                  <a:cubicBezTo>
                    <a:pt x="11594" y="11051"/>
                    <a:pt x="11783" y="11209"/>
                    <a:pt x="11783" y="11461"/>
                  </a:cubicBezTo>
                  <a:lnTo>
                    <a:pt x="11783" y="11870"/>
                  </a:lnTo>
                  <a:lnTo>
                    <a:pt x="757" y="11870"/>
                  </a:lnTo>
                  <a:lnTo>
                    <a:pt x="757" y="11461"/>
                  </a:lnTo>
                  <a:cubicBezTo>
                    <a:pt x="757" y="11209"/>
                    <a:pt x="946" y="11020"/>
                    <a:pt x="1198" y="11020"/>
                  </a:cubicBezTo>
                  <a:close/>
                  <a:moveTo>
                    <a:pt x="6290" y="1"/>
                  </a:moveTo>
                  <a:cubicBezTo>
                    <a:pt x="6238" y="1"/>
                    <a:pt x="6191" y="9"/>
                    <a:pt x="6144" y="25"/>
                  </a:cubicBezTo>
                  <a:lnTo>
                    <a:pt x="252" y="2514"/>
                  </a:lnTo>
                  <a:cubicBezTo>
                    <a:pt x="95" y="2577"/>
                    <a:pt x="0" y="2703"/>
                    <a:pt x="0" y="2892"/>
                  </a:cubicBezTo>
                  <a:lnTo>
                    <a:pt x="0" y="4561"/>
                  </a:lnTo>
                  <a:cubicBezTo>
                    <a:pt x="0" y="4782"/>
                    <a:pt x="189" y="5002"/>
                    <a:pt x="410" y="5002"/>
                  </a:cubicBezTo>
                  <a:lnTo>
                    <a:pt x="946" y="5002"/>
                  </a:lnTo>
                  <a:lnTo>
                    <a:pt x="946" y="10264"/>
                  </a:lnTo>
                  <a:cubicBezTo>
                    <a:pt x="410" y="10390"/>
                    <a:pt x="0" y="10894"/>
                    <a:pt x="0" y="11492"/>
                  </a:cubicBezTo>
                  <a:lnTo>
                    <a:pt x="0" y="12311"/>
                  </a:lnTo>
                  <a:cubicBezTo>
                    <a:pt x="0" y="12532"/>
                    <a:pt x="189" y="12753"/>
                    <a:pt x="410" y="12753"/>
                  </a:cubicBezTo>
                  <a:lnTo>
                    <a:pt x="12256" y="12753"/>
                  </a:lnTo>
                  <a:cubicBezTo>
                    <a:pt x="12476" y="12753"/>
                    <a:pt x="12634" y="12532"/>
                    <a:pt x="12634" y="12311"/>
                  </a:cubicBezTo>
                  <a:lnTo>
                    <a:pt x="12634" y="11492"/>
                  </a:lnTo>
                  <a:cubicBezTo>
                    <a:pt x="12634" y="10894"/>
                    <a:pt x="12256" y="10390"/>
                    <a:pt x="11689" y="10264"/>
                  </a:cubicBezTo>
                  <a:lnTo>
                    <a:pt x="11689" y="5002"/>
                  </a:lnTo>
                  <a:lnTo>
                    <a:pt x="12256" y="5002"/>
                  </a:lnTo>
                  <a:cubicBezTo>
                    <a:pt x="12476" y="5002"/>
                    <a:pt x="12634" y="4782"/>
                    <a:pt x="12634" y="4561"/>
                  </a:cubicBezTo>
                  <a:lnTo>
                    <a:pt x="12634" y="2892"/>
                  </a:lnTo>
                  <a:cubicBezTo>
                    <a:pt x="12602" y="2734"/>
                    <a:pt x="12539" y="2577"/>
                    <a:pt x="12382" y="2514"/>
                  </a:cubicBezTo>
                  <a:lnTo>
                    <a:pt x="6459" y="25"/>
                  </a:lnTo>
                  <a:cubicBezTo>
                    <a:pt x="6396" y="9"/>
                    <a:pt x="6341" y="1"/>
                    <a:pt x="6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-60839775" y="27310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0"/>
                  </a:moveTo>
                  <a:cubicBezTo>
                    <a:pt x="158" y="0"/>
                    <a:pt x="1" y="190"/>
                    <a:pt x="1" y="379"/>
                  </a:cubicBezTo>
                  <a:cubicBezTo>
                    <a:pt x="1" y="599"/>
                    <a:pt x="158" y="788"/>
                    <a:pt x="379" y="788"/>
                  </a:cubicBezTo>
                  <a:cubicBezTo>
                    <a:pt x="599" y="788"/>
                    <a:pt x="789" y="599"/>
                    <a:pt x="789" y="379"/>
                  </a:cubicBezTo>
                  <a:cubicBezTo>
                    <a:pt x="789" y="190"/>
                    <a:pt x="599" y="0"/>
                    <a:pt x="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2"/>
          <p:cNvPicPr preferRelativeResize="0"/>
          <p:nvPr/>
        </p:nvPicPr>
        <p:blipFill rotWithShape="1">
          <a:blip r:embed="rId3">
            <a:alphaModFix/>
          </a:blip>
          <a:srcRect l="49717" t="27065" r="14961"/>
          <a:stretch/>
        </p:blipFill>
        <p:spPr>
          <a:xfrm>
            <a:off x="5667175" y="539413"/>
            <a:ext cx="2760850" cy="4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32"/>
          <p:cNvGrpSpPr/>
          <p:nvPr/>
        </p:nvGrpSpPr>
        <p:grpSpPr>
          <a:xfrm>
            <a:off x="7579819" y="2123430"/>
            <a:ext cx="1564293" cy="1762190"/>
            <a:chOff x="7651063" y="542075"/>
            <a:chExt cx="1492931" cy="1681800"/>
          </a:xfrm>
        </p:grpSpPr>
        <p:sp>
          <p:nvSpPr>
            <p:cNvPr id="236" name="Google Shape;236;p32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32"/>
          <p:cNvSpPr/>
          <p:nvPr/>
        </p:nvSpPr>
        <p:spPr>
          <a:xfrm rot="10800000" flipH="1">
            <a:off x="3880681" y="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2CB05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27E01F8-812D-42AB-8DA6-079D383B3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73" y="1988659"/>
            <a:ext cx="5243413" cy="1313700"/>
          </a:xfrm>
        </p:spPr>
        <p:txBody>
          <a:bodyPr/>
          <a:lstStyle/>
          <a:p>
            <a:r>
              <a:rPr lang="ru-RU" dirty="0">
                <a:latin typeface="Montserrat" panose="00000500000000000000" pitchFamily="2" charset="-52"/>
              </a:rPr>
              <a:t>Развитие имеющегося уровня туризма</a:t>
            </a:r>
            <a:br>
              <a:rPr lang="ru-RU" dirty="0">
                <a:latin typeface="Montserrat" panose="00000500000000000000" pitchFamily="2" charset="-52"/>
              </a:rPr>
            </a:br>
            <a:br>
              <a:rPr lang="ru-RU" dirty="0">
                <a:latin typeface="Montserrat" panose="00000500000000000000" pitchFamily="2" charset="-52"/>
              </a:rPr>
            </a:br>
            <a:endParaRPr lang="ru-RU" sz="2000" b="0" dirty="0">
              <a:latin typeface="Montserrat" panose="00000500000000000000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7F930F-5BD8-46BC-BA4F-3794C010E6DB}"/>
              </a:ext>
            </a:extLst>
          </p:cNvPr>
          <p:cNvSpPr/>
          <p:nvPr/>
        </p:nvSpPr>
        <p:spPr>
          <a:xfrm>
            <a:off x="390927" y="291811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>
                <a:latin typeface="Akrobat" panose="00000600000000000000" pitchFamily="50" charset="-52"/>
              </a:rPr>
              <a:t>(активный, культурно-исторический, специализированный)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666BB4-F818-49D6-8E32-1CEC679E8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48"/>
          <a:stretch/>
        </p:blipFill>
        <p:spPr>
          <a:xfrm>
            <a:off x="5482988" y="536400"/>
            <a:ext cx="3661012" cy="4070700"/>
          </a:xfrm>
          <a:prstGeom prst="rect">
            <a:avLst/>
          </a:prstGeom>
        </p:spPr>
      </p:pic>
      <p:sp>
        <p:nvSpPr>
          <p:cNvPr id="234" name="Google Shape;234;p32"/>
          <p:cNvSpPr/>
          <p:nvPr/>
        </p:nvSpPr>
        <p:spPr>
          <a:xfrm flipH="1">
            <a:off x="4963806" y="375270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4"/>
          <p:cNvSpPr/>
          <p:nvPr/>
        </p:nvSpPr>
        <p:spPr>
          <a:xfrm rot="10800000" flipH="1">
            <a:off x="0" y="534150"/>
            <a:ext cx="4075200" cy="4075200"/>
          </a:xfrm>
          <a:prstGeom prst="chord">
            <a:avLst>
              <a:gd name="adj1" fmla="val 5399912"/>
              <a:gd name="adj2" fmla="val 1620008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" name="Google Shape;562;p44"/>
          <p:cNvGrpSpPr/>
          <p:nvPr/>
        </p:nvGrpSpPr>
        <p:grpSpPr>
          <a:xfrm rot="10800000">
            <a:off x="-12" y="3201849"/>
            <a:ext cx="1723589" cy="1941638"/>
            <a:chOff x="7651063" y="542075"/>
            <a:chExt cx="1492931" cy="1681800"/>
          </a:xfrm>
        </p:grpSpPr>
        <p:sp>
          <p:nvSpPr>
            <p:cNvPr id="563" name="Google Shape;563;p44"/>
            <p:cNvSpPr/>
            <p:nvPr/>
          </p:nvSpPr>
          <p:spPr>
            <a:xfrm rot="-5400000">
              <a:off x="6996763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4"/>
            <p:cNvSpPr/>
            <p:nvPr/>
          </p:nvSpPr>
          <p:spPr>
            <a:xfrm rot="-5400000">
              <a:off x="7370006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4"/>
            <p:cNvSpPr/>
            <p:nvPr/>
          </p:nvSpPr>
          <p:spPr>
            <a:xfrm rot="-5400000">
              <a:off x="7743250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4"/>
            <p:cNvSpPr/>
            <p:nvPr/>
          </p:nvSpPr>
          <p:spPr>
            <a:xfrm rot="-5400000">
              <a:off x="8116494" y="1196375"/>
              <a:ext cx="1681800" cy="373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44"/>
          <p:cNvSpPr/>
          <p:nvPr/>
        </p:nvSpPr>
        <p:spPr>
          <a:xfrm rot="10800000">
            <a:off x="1941600" y="0"/>
            <a:ext cx="1408800" cy="1390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4"/>
          <p:cNvSpPr/>
          <p:nvPr/>
        </p:nvSpPr>
        <p:spPr>
          <a:xfrm>
            <a:off x="7699625" y="0"/>
            <a:ext cx="1456800" cy="1453500"/>
          </a:xfrm>
          <a:prstGeom prst="rect">
            <a:avLst/>
          </a:prstGeom>
          <a:solidFill>
            <a:srgbClr val="262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4"/>
          <p:cNvSpPr txBox="1"/>
          <p:nvPr/>
        </p:nvSpPr>
        <p:spPr>
          <a:xfrm>
            <a:off x="7723625" y="12200"/>
            <a:ext cx="14088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 dirty="0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20</a:t>
            </a:r>
            <a:endParaRPr sz="7000" b="1" dirty="0">
              <a:solidFill>
                <a:srgbClr val="FFFFFF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570" name="Google Shape;570;p44"/>
          <p:cNvSpPr txBox="1"/>
          <p:nvPr/>
        </p:nvSpPr>
        <p:spPr>
          <a:xfrm>
            <a:off x="7723625" y="615055"/>
            <a:ext cx="14088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 dirty="0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22</a:t>
            </a:r>
            <a:endParaRPr sz="7000" b="1" dirty="0">
              <a:solidFill>
                <a:srgbClr val="FFFFFF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593248D-DF56-4434-90FF-3BD554802324}"/>
              </a:ext>
            </a:extLst>
          </p:cNvPr>
          <p:cNvSpPr/>
          <p:nvPr/>
        </p:nvSpPr>
        <p:spPr>
          <a:xfrm>
            <a:off x="3248055" y="726750"/>
            <a:ext cx="38843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dk1"/>
                </a:solidFill>
                <a:latin typeface="Montserrat" panose="00000500000000000000" pitchFamily="2" charset="-52"/>
                <a:sym typeface="Syne"/>
              </a:rPr>
              <a:t>Проекты к старту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45C01E4-BCB8-4FC3-BEC4-918565FDA6F0}"/>
              </a:ext>
            </a:extLst>
          </p:cNvPr>
          <p:cNvSpPr/>
          <p:nvPr/>
        </p:nvSpPr>
        <p:spPr>
          <a:xfrm>
            <a:off x="2288507" y="1375388"/>
            <a:ext cx="6630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Rest points</a:t>
            </a: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Инвентаризация </a:t>
            </a:r>
            <a:r>
              <a:rPr lang="ru-RU" sz="900" b="1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гособъектов</a:t>
            </a:r>
            <a:endParaRPr lang="ru-RU" sz="900" b="1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Шаттл-басы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Экотропы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Вертолет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Глэмпинги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Создание санаторно-курортной сети КР и горнолыжных зон отдыха Оруу-Сай, Исфана, Каракол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Информбаза</a:t>
            </a: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– сайт, ТИЦ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Мобильное приложение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Маркетинговые мероприятия:</a:t>
            </a:r>
          </a:p>
          <a:p>
            <a:pPr marL="457200"/>
            <a:r>
              <a:rPr lang="ru-RU" sz="900" b="1" dirty="0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900" b="1" dirty="0" err="1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Инфоматериалы</a:t>
            </a:r>
            <a:r>
              <a:rPr lang="ru-RU" sz="900" b="1" dirty="0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– ролики, буклеты</a:t>
            </a:r>
          </a:p>
          <a:p>
            <a:pPr marL="457200"/>
            <a:r>
              <a:rPr lang="ru-RU" sz="900" b="1" dirty="0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Презентации КР за рубежом</a:t>
            </a:r>
          </a:p>
          <a:p>
            <a:pPr marL="457200"/>
            <a:r>
              <a:rPr lang="ru-RU" sz="900" b="1" dirty="0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Выставки </a:t>
            </a:r>
          </a:p>
          <a:p>
            <a:pPr marL="457200"/>
            <a:r>
              <a:rPr lang="ru-RU" sz="900" b="1" dirty="0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900" b="1" dirty="0" err="1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Инфотуры</a:t>
            </a:r>
            <a:r>
              <a:rPr lang="ru-RU" sz="900" b="1" dirty="0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/>
            <a:r>
              <a:rPr lang="ru-RU" sz="900" b="1" dirty="0">
                <a:solidFill>
                  <a:srgbClr val="3B5D1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Интерактивные карты  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Инвентаризация природных, культурно-исторических объектов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ru-RU" sz="900" b="1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Статучет</a:t>
            </a: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туристов и </a:t>
            </a:r>
            <a:r>
              <a:rPr lang="ru-RU" sz="900" b="1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турсборов</a:t>
            </a: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ru-RU" sz="900" b="1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Инфонавигация</a:t>
            </a:r>
            <a:endParaRPr lang="ru-RU" sz="900" b="1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 startAt="11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Онлайн оформление регистрации иностранных граждан и </a:t>
            </a:r>
            <a:r>
              <a:rPr lang="ru-RU" sz="900" b="1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погранпропусков</a:t>
            </a:r>
            <a:endParaRPr lang="ru-RU" sz="900" b="1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 startAt="11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Аренда земель под </a:t>
            </a:r>
            <a:r>
              <a:rPr lang="ru-RU" sz="900" b="1" dirty="0" err="1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турцели</a:t>
            </a: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на 49 лет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Налоги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 startAt="11"/>
            </a:pPr>
            <a:r>
              <a:rPr lang="ru-RU" sz="9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концепции по развитию туризма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rtugal Day Minitheme by Slidesgo">
  <a:themeElements>
    <a:clrScheme name="Simple Light">
      <a:dk1>
        <a:srgbClr val="262526"/>
      </a:dk1>
      <a:lt1>
        <a:srgbClr val="FFFFFF"/>
      </a:lt1>
      <a:dk2>
        <a:srgbClr val="598C26"/>
      </a:dk2>
      <a:lt2>
        <a:srgbClr val="F2CB05"/>
      </a:lt2>
      <a:accent1>
        <a:srgbClr val="D91A1A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25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340</Words>
  <Application>Microsoft Office PowerPoint</Application>
  <PresentationFormat>Экран (16:9)</PresentationFormat>
  <Paragraphs>185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Portugal Day Minitheme by Slidesgo</vt:lpstr>
      <vt:lpstr>20</vt:lpstr>
      <vt:lpstr>01</vt:lpstr>
      <vt:lpstr>Пути достижения целей</vt:lpstr>
      <vt:lpstr>Как реализовать план</vt:lpstr>
      <vt:lpstr>Санаторно-курортная отрасль</vt:lpstr>
      <vt:lpstr>Создание круглогодичных кластеров активного отдыха, включая строительство международных аэропортов</vt:lpstr>
      <vt:lpstr>Выводы</vt:lpstr>
      <vt:lpstr>Развитие имеющегося уровня туризма  </vt:lpstr>
      <vt:lpstr>Презентация PowerPoint</vt:lpstr>
      <vt:lpstr>Презентация PowerPoint</vt:lpstr>
      <vt:lpstr>Презентация PowerPoint</vt:lpstr>
      <vt:lpstr>Презентация PowerPoint</vt:lpstr>
      <vt:lpstr>Экотропы</vt:lpstr>
      <vt:lpstr>Вертолёт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</dc:title>
  <dc:creator>Лена</dc:creator>
  <cp:lastModifiedBy>996555755697</cp:lastModifiedBy>
  <cp:revision>27</cp:revision>
  <dcterms:modified xsi:type="dcterms:W3CDTF">2022-05-18T09:35:49Z</dcterms:modified>
</cp:coreProperties>
</file>